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5" r:id="rId1"/>
  </p:sldMasterIdLst>
  <p:notesMasterIdLst>
    <p:notesMasterId r:id="rId23"/>
  </p:notesMasterIdLst>
  <p:handoutMasterIdLst>
    <p:handoutMasterId r:id="rId24"/>
  </p:handoutMasterIdLst>
  <p:sldIdLst>
    <p:sldId id="328" r:id="rId2"/>
    <p:sldId id="405" r:id="rId3"/>
    <p:sldId id="406" r:id="rId4"/>
    <p:sldId id="395" r:id="rId5"/>
    <p:sldId id="407" r:id="rId6"/>
    <p:sldId id="408" r:id="rId7"/>
    <p:sldId id="353" r:id="rId8"/>
    <p:sldId id="351" r:id="rId9"/>
    <p:sldId id="409" r:id="rId10"/>
    <p:sldId id="366" r:id="rId11"/>
    <p:sldId id="361" r:id="rId12"/>
    <p:sldId id="368" r:id="rId13"/>
    <p:sldId id="411" r:id="rId14"/>
    <p:sldId id="410" r:id="rId15"/>
    <p:sldId id="369" r:id="rId16"/>
    <p:sldId id="412" r:id="rId17"/>
    <p:sldId id="404" r:id="rId18"/>
    <p:sldId id="403" r:id="rId19"/>
    <p:sldId id="374" r:id="rId20"/>
    <p:sldId id="414" r:id="rId21"/>
    <p:sldId id="354" r:id="rId22"/>
  </p:sldIdLst>
  <p:sldSz cx="6858000" cy="5143500"/>
  <p:notesSz cx="6858000" cy="9144000"/>
  <p:embeddedFontLst>
    <p:embeddedFont>
      <p:font typeface="Calibri" panose="020F0502020204030204" pitchFamily="34" charset="0"/>
      <p:regular r:id="rId25"/>
      <p:bold r:id="rId26"/>
      <p:italic r:id="rId27"/>
      <p:boldItalic r:id="rId28"/>
    </p:embeddedFont>
    <p:embeddedFont>
      <p:font typeface="Palatino Linotype" panose="02040502050505030304" pitchFamily="18" charset="0"/>
      <p:regular r:id="rId29"/>
      <p:bold r:id="rId30"/>
      <p:italic r:id="rId31"/>
      <p:boldItalic r:id="rId32"/>
    </p:embeddedFont>
    <p:embeddedFont>
      <p:font typeface="Roboto Condensed" panose="02000000000000000000" pitchFamily="2" charset="0"/>
      <p:regular r:id="rId33"/>
      <p:bold r:id="rId34"/>
      <p:italic r:id="rId35"/>
      <p:boldItalic r:id="rId36"/>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orient="horz" pos="3162" userDrawn="1">
          <p15:clr>
            <a:srgbClr val="A4A3A4"/>
          </p15:clr>
        </p15:guide>
        <p15:guide id="3" orient="horz" pos="2414" userDrawn="1">
          <p15:clr>
            <a:srgbClr val="A4A3A4"/>
          </p15:clr>
        </p15:guide>
        <p15:guide id="5" orient="horz" pos="2867" userDrawn="1">
          <p15:clr>
            <a:srgbClr val="A4A3A4"/>
          </p15:clr>
        </p15:guide>
        <p15:guide id="6" orient="horz" pos="214" userDrawn="1">
          <p15:clr>
            <a:srgbClr val="A4A3A4"/>
          </p15:clr>
        </p15:guide>
        <p15:guide id="7" orient="horz" pos="696" userDrawn="1">
          <p15:clr>
            <a:srgbClr val="A4A3A4"/>
          </p15:clr>
        </p15:guide>
        <p15:guide id="8" orient="horz" pos="2709" userDrawn="1">
          <p15:clr>
            <a:srgbClr val="A4A3A4"/>
          </p15:clr>
        </p15:guide>
        <p15:guide id="9" pos="1514" userDrawn="1">
          <p15:clr>
            <a:srgbClr val="A4A3A4"/>
          </p15:clr>
        </p15:guide>
        <p15:guide id="10" pos="1292" userDrawn="1">
          <p15:clr>
            <a:srgbClr val="A4A3A4"/>
          </p15:clr>
        </p15:guide>
        <p15:guide id="11" pos="4106" userDrawn="1">
          <p15:clr>
            <a:srgbClr val="A4A3A4"/>
          </p15:clr>
        </p15:guide>
        <p15:guide id="12" pos="221" userDrawn="1">
          <p15:clr>
            <a:srgbClr val="A4A3A4"/>
          </p15:clr>
        </p15:guide>
        <p15:guide id="13" pos="3025" userDrawn="1">
          <p15:clr>
            <a:srgbClr val="A4A3A4"/>
          </p15:clr>
        </p15:guide>
        <p15:guide id="14" pos="2809" userDrawn="1">
          <p15:clr>
            <a:srgbClr val="A4A3A4"/>
          </p15:clr>
        </p15:guide>
        <p15:guide id="15" pos="2378" userDrawn="1">
          <p15:clr>
            <a:srgbClr val="A4A3A4"/>
          </p15:clr>
        </p15:guide>
        <p15:guide id="16" pos="433" userDrawn="1">
          <p15:clr>
            <a:srgbClr val="A4A3A4"/>
          </p15:clr>
        </p15:guide>
        <p15:guide id="17" pos="648" userDrawn="1">
          <p15:clr>
            <a:srgbClr val="A4A3A4"/>
          </p15:clr>
        </p15:guide>
        <p15:guide id="18" pos="867" userDrawn="1">
          <p15:clr>
            <a:srgbClr val="A4A3A4"/>
          </p15:clr>
        </p15:guide>
        <p15:guide id="19" pos="1082" userDrawn="1">
          <p15:clr>
            <a:srgbClr val="A4A3A4"/>
          </p15:clr>
        </p15:guide>
        <p15:guide id="20" pos="1734" userDrawn="1">
          <p15:clr>
            <a:srgbClr val="A4A3A4"/>
          </p15:clr>
        </p15:guide>
        <p15:guide id="21" pos="1946" userDrawn="1">
          <p15:clr>
            <a:srgbClr val="A4A3A4"/>
          </p15:clr>
        </p15:guide>
        <p15:guide id="22" pos="2160" userDrawn="1">
          <p15:clr>
            <a:srgbClr val="A4A3A4"/>
          </p15:clr>
        </p15:guide>
        <p15:guide id="23" pos="2594" userDrawn="1">
          <p15:clr>
            <a:srgbClr val="A4A3A4"/>
          </p15:clr>
        </p15:guide>
        <p15:guide id="25" pos="3453" userDrawn="1">
          <p15:clr>
            <a:srgbClr val="A4A3A4"/>
          </p15:clr>
        </p15:guide>
        <p15:guide id="26" pos="3674" userDrawn="1">
          <p15:clr>
            <a:srgbClr val="A4A3A4"/>
          </p15:clr>
        </p15:guide>
        <p15:guide id="27" pos="3890" userDrawn="1">
          <p15:clr>
            <a:srgbClr val="A4A3A4"/>
          </p15:clr>
        </p15:guide>
        <p15:guide id="28" orient="horz" pos="3153" userDrawn="1">
          <p15:clr>
            <a:srgbClr val="A4A3A4"/>
          </p15:clr>
        </p15:guide>
        <p15:guide id="29" orient="horz" pos="2836" userDrawn="1">
          <p15:clr>
            <a:srgbClr val="A4A3A4"/>
          </p15:clr>
        </p15:guide>
        <p15:guide id="30" pos="32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F5D"/>
    <a:srgbClr val="6C7921"/>
    <a:srgbClr val="384519"/>
    <a:srgbClr val="5B0503"/>
    <a:srgbClr val="104E28"/>
    <a:srgbClr val="FFFFFF"/>
    <a:srgbClr val="BD9F21"/>
    <a:srgbClr val="FFC864"/>
    <a:srgbClr val="FFBE64"/>
    <a:srgbClr val="F0AA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412" autoAdjust="0"/>
    <p:restoredTop sz="96405" autoAdjust="0"/>
  </p:normalViewPr>
  <p:slideViewPr>
    <p:cSldViewPr snapToGrid="0" snapToObjects="1">
      <p:cViewPr varScale="1">
        <p:scale>
          <a:sx n="175" d="100"/>
          <a:sy n="175" d="100"/>
        </p:scale>
        <p:origin x="1512" y="168"/>
      </p:cViewPr>
      <p:guideLst>
        <p:guide orient="horz" pos="1620"/>
        <p:guide orient="horz" pos="3162"/>
        <p:guide orient="horz" pos="2414"/>
        <p:guide orient="horz" pos="2867"/>
        <p:guide orient="horz" pos="214"/>
        <p:guide orient="horz" pos="696"/>
        <p:guide orient="horz" pos="2709"/>
        <p:guide pos="1514"/>
        <p:guide pos="1292"/>
        <p:guide pos="4106"/>
        <p:guide pos="221"/>
        <p:guide pos="3025"/>
        <p:guide pos="2809"/>
        <p:guide pos="2378"/>
        <p:guide pos="433"/>
        <p:guide pos="648"/>
        <p:guide pos="867"/>
        <p:guide pos="1082"/>
        <p:guide pos="1734"/>
        <p:guide pos="1946"/>
        <p:guide pos="2160"/>
        <p:guide pos="2594"/>
        <p:guide pos="3453"/>
        <p:guide pos="3674"/>
        <p:guide pos="3890"/>
        <p:guide orient="horz" pos="3153"/>
        <p:guide orient="horz" pos="2836"/>
        <p:guide pos="3241"/>
      </p:guideLst>
    </p:cSldViewPr>
  </p:slideViewPr>
  <p:outlineViewPr>
    <p:cViewPr>
      <p:scale>
        <a:sx n="33" d="100"/>
        <a:sy n="33" d="100"/>
      </p:scale>
      <p:origin x="0" y="0"/>
    </p:cViewPr>
  </p:outlineViewPr>
  <p:notesTextViewPr>
    <p:cViewPr>
      <p:scale>
        <a:sx n="3" d="2"/>
        <a:sy n="3" d="2"/>
      </p:scale>
      <p:origin x="0" y="-24"/>
    </p:cViewPr>
  </p:notesTextViewPr>
  <p:sorterViewPr>
    <p:cViewPr>
      <p:scale>
        <a:sx n="100" d="100"/>
        <a:sy n="100" d="100"/>
      </p:scale>
      <p:origin x="0" y="-2772"/>
    </p:cViewPr>
  </p:sorterViewPr>
  <p:notesViewPr>
    <p:cSldViewPr snapToGrid="0" snapToObjects="1" showGuides="1">
      <p:cViewPr varScale="1">
        <p:scale>
          <a:sx n="96" d="100"/>
          <a:sy n="96" d="100"/>
        </p:scale>
        <p:origin x="3642" y="96"/>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52642F8-4030-468B-846F-DE3B6AB6CE0D}" type="datetimeFigureOut">
              <a:rPr lang="de-DE" smtClean="0"/>
              <a:t>28.08.24</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A6AA542-7317-4AC6-A4A4-9C0CA7435764}" type="slidenum">
              <a:rPr lang="de-DE" smtClean="0"/>
              <a:t>‹Nr.›</a:t>
            </a:fld>
            <a:endParaRPr lang="de-DE"/>
          </a:p>
        </p:txBody>
      </p:sp>
    </p:spTree>
    <p:extLst>
      <p:ext uri="{BB962C8B-B14F-4D97-AF65-F5344CB8AC3E}">
        <p14:creationId xmlns:p14="http://schemas.microsoft.com/office/powerpoint/2010/main" val="26024962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png>
</file>

<file path=ppt/media/image14.jpeg>
</file>

<file path=ppt/media/image15.jpeg>
</file>

<file path=ppt/media/image2.png>
</file>

<file path=ppt/media/image3.jpe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B2040-EA4D-4002-BC41-13AC0377AF84}" type="datetimeFigureOut">
              <a:rPr lang="de-DE" smtClean="0"/>
              <a:t>28.08.24</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ADD7A-5464-40FD-B5CC-4CA36D7CC1F5}" type="slidenum">
              <a:rPr lang="de-DE" smtClean="0"/>
              <a:t>‹Nr.›</a:t>
            </a:fld>
            <a:endParaRPr lang="de-DE"/>
          </a:p>
        </p:txBody>
      </p:sp>
    </p:spTree>
    <p:extLst>
      <p:ext uri="{BB962C8B-B14F-4D97-AF65-F5344CB8AC3E}">
        <p14:creationId xmlns:p14="http://schemas.microsoft.com/office/powerpoint/2010/main" val="1495305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43000" y="685800"/>
            <a:ext cx="4572000" cy="3429000"/>
          </a:xfrm>
        </p:spPr>
      </p:sp>
      <p:sp>
        <p:nvSpPr>
          <p:cNvPr id="3" name="Notizenplatzhalter 2"/>
          <p:cNvSpPr>
            <a:spLocks noGrp="1"/>
          </p:cNvSpPr>
          <p:nvPr>
            <p:ph type="body" idx="1"/>
          </p:nvPr>
        </p:nvSpPr>
        <p:spPr/>
        <p:txBody>
          <a:bodyPr/>
          <a:lstStyle/>
          <a:p>
            <a:pPr marL="171450" indent="-171450">
              <a:buFontTx/>
              <a:buChar char="-"/>
            </a:pPr>
            <a:r>
              <a:rPr lang="de-DE" dirty="0" err="1"/>
              <a:t>I´m</a:t>
            </a:r>
            <a:r>
              <a:rPr lang="de-DE" dirty="0"/>
              <a:t> </a:t>
            </a:r>
            <a:r>
              <a:rPr lang="de-DE" dirty="0" err="1"/>
              <a:t>obviously</a:t>
            </a:r>
            <a:r>
              <a:rPr lang="de-DE" dirty="0"/>
              <a:t> not Christine Nussbaum, and I am </a:t>
            </a:r>
            <a:r>
              <a:rPr lang="de-DE" dirty="0" err="1"/>
              <a:t>very</a:t>
            </a:r>
            <a:r>
              <a:rPr lang="de-DE" dirty="0"/>
              <a:t> sorry </a:t>
            </a:r>
            <a:r>
              <a:rPr lang="de-DE" dirty="0" err="1"/>
              <a:t>to</a:t>
            </a:r>
            <a:r>
              <a:rPr lang="de-DE" dirty="0"/>
              <a:t> </a:t>
            </a:r>
            <a:r>
              <a:rPr lang="de-DE" dirty="0" err="1"/>
              <a:t>say</a:t>
            </a:r>
            <a:r>
              <a:rPr lang="de-DE" dirty="0"/>
              <a:t> </a:t>
            </a:r>
            <a:r>
              <a:rPr lang="de-DE" dirty="0" err="1"/>
              <a:t>that</a:t>
            </a:r>
            <a:r>
              <a:rPr lang="de-DE" dirty="0"/>
              <a:t> Christine </a:t>
            </a:r>
            <a:r>
              <a:rPr lang="de-DE" dirty="0" err="1"/>
              <a:t>cannot</a:t>
            </a:r>
            <a:r>
              <a:rPr lang="de-DE" dirty="0"/>
              <a:t> </a:t>
            </a:r>
            <a:r>
              <a:rPr lang="de-DE" dirty="0" err="1"/>
              <a:t>give</a:t>
            </a:r>
            <a:r>
              <a:rPr lang="de-DE" dirty="0"/>
              <a:t> </a:t>
            </a:r>
            <a:r>
              <a:rPr lang="de-DE" dirty="0" err="1"/>
              <a:t>this</a:t>
            </a:r>
            <a:r>
              <a:rPr lang="de-DE" dirty="0"/>
              <a:t> </a:t>
            </a:r>
            <a:r>
              <a:rPr lang="de-DE" dirty="0" err="1"/>
              <a:t>talk</a:t>
            </a:r>
            <a:r>
              <a:rPr lang="de-DE" dirty="0"/>
              <a:t> </a:t>
            </a:r>
            <a:r>
              <a:rPr lang="de-DE" dirty="0" err="1"/>
              <a:t>today</a:t>
            </a:r>
            <a:r>
              <a:rPr lang="de-DE" dirty="0"/>
              <a:t> due </a:t>
            </a:r>
            <a:r>
              <a:rPr lang="de-DE" dirty="0" err="1"/>
              <a:t>to</a:t>
            </a:r>
            <a:r>
              <a:rPr lang="de-DE" dirty="0"/>
              <a:t> a </a:t>
            </a:r>
            <a:r>
              <a:rPr lang="de-DE" dirty="0" err="1"/>
              <a:t>health</a:t>
            </a:r>
            <a:r>
              <a:rPr lang="de-DE" dirty="0"/>
              <a:t> </a:t>
            </a:r>
            <a:r>
              <a:rPr lang="de-DE" dirty="0" err="1"/>
              <a:t>issue</a:t>
            </a:r>
            <a:r>
              <a:rPr lang="de-DE" dirty="0"/>
              <a:t>, so </a:t>
            </a:r>
            <a:r>
              <a:rPr lang="de-DE" dirty="0" err="1"/>
              <a:t>she</a:t>
            </a:r>
            <a:r>
              <a:rPr lang="de-DE" dirty="0"/>
              <a:t> </a:t>
            </a:r>
            <a:r>
              <a:rPr lang="de-DE" dirty="0" err="1"/>
              <a:t>asked</a:t>
            </a:r>
            <a:r>
              <a:rPr lang="de-DE" dirty="0"/>
              <a:t> </a:t>
            </a:r>
            <a:r>
              <a:rPr lang="de-DE"/>
              <a:t>me </a:t>
            </a:r>
            <a:r>
              <a:rPr lang="de-DE" dirty="0" err="1"/>
              <a:t>yesterday</a:t>
            </a:r>
            <a:r>
              <a:rPr lang="de-DE" dirty="0"/>
              <a:t> </a:t>
            </a:r>
            <a:r>
              <a:rPr lang="de-DE" dirty="0" err="1"/>
              <a:t>could</a:t>
            </a:r>
            <a:r>
              <a:rPr lang="de-DE" dirty="0"/>
              <a:t> I </a:t>
            </a:r>
            <a:r>
              <a:rPr lang="de-DE" dirty="0" err="1"/>
              <a:t>step</a:t>
            </a:r>
            <a:r>
              <a:rPr lang="de-DE" dirty="0"/>
              <a:t> in </a:t>
            </a:r>
            <a:r>
              <a:rPr lang="de-DE" dirty="0" err="1"/>
              <a:t>which</a:t>
            </a:r>
            <a:r>
              <a:rPr lang="de-DE" dirty="0"/>
              <a:t> I </a:t>
            </a:r>
            <a:r>
              <a:rPr lang="de-DE" dirty="0" err="1"/>
              <a:t>happily</a:t>
            </a:r>
            <a:r>
              <a:rPr lang="de-DE" dirty="0"/>
              <a:t> </a:t>
            </a:r>
            <a:r>
              <a:rPr lang="de-DE" dirty="0" err="1"/>
              <a:t>agreed</a:t>
            </a:r>
            <a:r>
              <a:rPr lang="de-DE" dirty="0"/>
              <a:t> – but </a:t>
            </a:r>
            <a:r>
              <a:rPr lang="de-DE" dirty="0" err="1"/>
              <a:t>please</a:t>
            </a:r>
            <a:r>
              <a:rPr lang="de-DE" dirty="0"/>
              <a:t> </a:t>
            </a:r>
            <a:r>
              <a:rPr lang="de-DE" dirty="0" err="1"/>
              <a:t>bear</a:t>
            </a:r>
            <a:r>
              <a:rPr lang="de-DE" dirty="0"/>
              <a:t> in </a:t>
            </a:r>
            <a:r>
              <a:rPr lang="de-DE" dirty="0" err="1"/>
              <a:t>mind</a:t>
            </a:r>
            <a:r>
              <a:rPr lang="de-DE" dirty="0"/>
              <a:t> </a:t>
            </a:r>
            <a:r>
              <a:rPr lang="de-DE" dirty="0" err="1"/>
              <a:t>that</a:t>
            </a:r>
            <a:r>
              <a:rPr lang="de-DE" dirty="0"/>
              <a:t> </a:t>
            </a:r>
            <a:r>
              <a:rPr lang="de-DE" dirty="0" err="1"/>
              <a:t>this</a:t>
            </a:r>
            <a:r>
              <a:rPr lang="de-DE" dirty="0"/>
              <a:t> </a:t>
            </a:r>
            <a:r>
              <a:rPr lang="de-DE" dirty="0" err="1"/>
              <a:t>talk</a:t>
            </a:r>
            <a:r>
              <a:rPr lang="de-DE" dirty="0"/>
              <a:t> </a:t>
            </a:r>
            <a:r>
              <a:rPr lang="de-DE" dirty="0" err="1"/>
              <a:t>is</a:t>
            </a:r>
            <a:r>
              <a:rPr lang="de-DE" dirty="0"/>
              <a:t> </a:t>
            </a:r>
            <a:r>
              <a:rPr lang="de-DE" dirty="0" err="1"/>
              <a:t>genuinely</a:t>
            </a:r>
            <a:r>
              <a:rPr lang="de-DE" dirty="0"/>
              <a:t> </a:t>
            </a:r>
            <a:r>
              <a:rPr lang="de-DE" dirty="0" err="1"/>
              <a:t>Tine´s</a:t>
            </a:r>
            <a:r>
              <a:rPr lang="de-DE" dirty="0"/>
              <a:t> and I </a:t>
            </a:r>
            <a:r>
              <a:rPr lang="de-DE" dirty="0" err="1"/>
              <a:t>hope</a:t>
            </a:r>
            <a:r>
              <a:rPr lang="de-DE" dirty="0"/>
              <a:t> </a:t>
            </a:r>
            <a:r>
              <a:rPr lang="de-DE" dirty="0" err="1"/>
              <a:t>you</a:t>
            </a:r>
            <a:r>
              <a:rPr lang="de-DE" dirty="0"/>
              <a:t> </a:t>
            </a:r>
            <a:r>
              <a:rPr lang="de-DE" dirty="0" err="1"/>
              <a:t>understand</a:t>
            </a:r>
            <a:r>
              <a:rPr lang="de-DE" dirty="0"/>
              <a:t> </a:t>
            </a:r>
            <a:r>
              <a:rPr lang="de-DE" dirty="0" err="1"/>
              <a:t>that</a:t>
            </a:r>
            <a:r>
              <a:rPr lang="de-DE" dirty="0"/>
              <a:t> I </a:t>
            </a:r>
            <a:r>
              <a:rPr lang="de-DE" dirty="0" err="1"/>
              <a:t>won´t</a:t>
            </a:r>
            <a:r>
              <a:rPr lang="de-DE" dirty="0"/>
              <a:t> </a:t>
            </a:r>
            <a:r>
              <a:rPr lang="de-DE" dirty="0" err="1"/>
              <a:t>be</a:t>
            </a:r>
            <a:r>
              <a:rPr lang="de-DE" dirty="0"/>
              <a:t> </a:t>
            </a:r>
            <a:r>
              <a:rPr lang="de-DE" dirty="0" err="1"/>
              <a:t>able</a:t>
            </a:r>
            <a:r>
              <a:rPr lang="de-DE" dirty="0"/>
              <a:t> </a:t>
            </a:r>
            <a:r>
              <a:rPr lang="de-DE" dirty="0" err="1"/>
              <a:t>to</a:t>
            </a:r>
            <a:r>
              <a:rPr lang="de-DE" dirty="0"/>
              <a:t> </a:t>
            </a:r>
            <a:r>
              <a:rPr lang="de-DE" dirty="0" err="1"/>
              <a:t>present</a:t>
            </a:r>
            <a:r>
              <a:rPr lang="de-DE" dirty="0"/>
              <a:t> </a:t>
            </a:r>
            <a:r>
              <a:rPr lang="de-DE" dirty="0" err="1"/>
              <a:t>it</a:t>
            </a:r>
            <a:r>
              <a:rPr lang="de-DE" dirty="0"/>
              <a:t> </a:t>
            </a:r>
            <a:r>
              <a:rPr lang="de-DE" dirty="0" err="1"/>
              <a:t>nearly</a:t>
            </a:r>
            <a:r>
              <a:rPr lang="de-DE" dirty="0"/>
              <a:t> </a:t>
            </a:r>
            <a:r>
              <a:rPr lang="de-DE" dirty="0" err="1"/>
              <a:t>as</a:t>
            </a:r>
            <a:r>
              <a:rPr lang="de-DE" dirty="0"/>
              <a:t> </a:t>
            </a:r>
            <a:r>
              <a:rPr lang="de-DE" dirty="0" err="1"/>
              <a:t>well</a:t>
            </a:r>
            <a:r>
              <a:rPr lang="de-DE" dirty="0"/>
              <a:t> </a:t>
            </a:r>
            <a:r>
              <a:rPr lang="de-DE" dirty="0" err="1"/>
              <a:t>as</a:t>
            </a:r>
            <a:r>
              <a:rPr lang="de-DE" dirty="0"/>
              <a:t> </a:t>
            </a:r>
            <a:r>
              <a:rPr lang="de-DE" dirty="0" err="1"/>
              <a:t>she</a:t>
            </a:r>
            <a:r>
              <a:rPr lang="de-DE" dirty="0"/>
              <a:t> </a:t>
            </a:r>
            <a:r>
              <a:rPr lang="de-DE" dirty="0" err="1"/>
              <a:t>would</a:t>
            </a:r>
            <a:r>
              <a:rPr lang="de-DE" dirty="0"/>
              <a:t> </a:t>
            </a:r>
            <a:r>
              <a:rPr lang="de-DE" dirty="0" err="1"/>
              <a:t>if</a:t>
            </a:r>
            <a:r>
              <a:rPr lang="de-DE" dirty="0"/>
              <a:t> </a:t>
            </a:r>
            <a:r>
              <a:rPr lang="de-DE" dirty="0" err="1"/>
              <a:t>she</a:t>
            </a:r>
            <a:r>
              <a:rPr lang="de-DE" dirty="0"/>
              <a:t> </a:t>
            </a:r>
            <a:r>
              <a:rPr lang="de-DE" dirty="0" err="1"/>
              <a:t>could</a:t>
            </a:r>
            <a:r>
              <a:rPr lang="de-DE" dirty="0"/>
              <a:t>.</a:t>
            </a:r>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DADD7A-5464-40FD-B5CC-4CA36D7CC1F5}" type="slidenum">
              <a:rPr kumimoji="0" lang="de-D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de-D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30517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a:t>- </a:t>
            </a:r>
            <a:r>
              <a:rPr lang="de-DE" dirty="0" err="1"/>
              <a:t>We</a:t>
            </a:r>
            <a:r>
              <a:rPr lang="de-DE" dirty="0"/>
              <a:t> </a:t>
            </a:r>
            <a:r>
              <a:rPr lang="de-DE" dirty="0" err="1"/>
              <a:t>can</a:t>
            </a:r>
            <a:r>
              <a:rPr lang="de-DE" dirty="0"/>
              <a:t> </a:t>
            </a:r>
            <a:r>
              <a:rPr lang="de-DE" dirty="0" err="1"/>
              <a:t>try</a:t>
            </a:r>
            <a:r>
              <a:rPr lang="de-DE" dirty="0"/>
              <a:t> </a:t>
            </a:r>
            <a:r>
              <a:rPr lang="de-DE" dirty="0" err="1"/>
              <a:t>to</a:t>
            </a:r>
            <a:r>
              <a:rPr lang="de-DE" dirty="0"/>
              <a:t> </a:t>
            </a:r>
            <a:r>
              <a:rPr lang="de-DE" dirty="0" err="1"/>
              <a:t>get</a:t>
            </a:r>
            <a:r>
              <a:rPr lang="de-DE" dirty="0"/>
              <a:t> a </a:t>
            </a:r>
            <a:r>
              <a:rPr lang="de-DE" dirty="0" err="1"/>
              <a:t>grasp</a:t>
            </a:r>
            <a:r>
              <a:rPr lang="de-DE" dirty="0"/>
              <a:t> </a:t>
            </a:r>
            <a:r>
              <a:rPr lang="de-DE" dirty="0" err="1"/>
              <a:t>of</a:t>
            </a:r>
            <a:r>
              <a:rPr lang="de-DE" dirty="0"/>
              <a:t> </a:t>
            </a:r>
            <a:r>
              <a:rPr lang="de-DE" dirty="0" err="1"/>
              <a:t>the</a:t>
            </a:r>
            <a:r>
              <a:rPr lang="de-DE" dirty="0"/>
              <a:t> verbal </a:t>
            </a:r>
            <a:r>
              <a:rPr lang="de-DE" dirty="0" err="1"/>
              <a:t>space</a:t>
            </a:r>
            <a:r>
              <a:rPr lang="de-DE" dirty="0"/>
              <a:t> </a:t>
            </a:r>
            <a:r>
              <a:rPr lang="de-DE" dirty="0" err="1"/>
              <a:t>we</a:t>
            </a:r>
            <a:r>
              <a:rPr lang="de-DE" dirty="0"/>
              <a:t> </a:t>
            </a:r>
            <a:r>
              <a:rPr lang="de-DE" dirty="0" err="1"/>
              <a:t>are</a:t>
            </a:r>
            <a:r>
              <a:rPr lang="de-DE" dirty="0"/>
              <a:t> </a:t>
            </a:r>
            <a:r>
              <a:rPr lang="de-DE" dirty="0" err="1"/>
              <a:t>dealing</a:t>
            </a:r>
            <a:r>
              <a:rPr lang="de-DE" dirty="0"/>
              <a:t> </a:t>
            </a:r>
            <a:r>
              <a:rPr lang="de-DE" dirty="0" err="1"/>
              <a:t>with</a:t>
            </a:r>
            <a:endParaRPr lang="de-DE" dirty="0"/>
          </a:p>
          <a:p>
            <a:pPr marL="0" indent="0">
              <a:buFontTx/>
              <a:buNone/>
            </a:pPr>
            <a:r>
              <a:rPr lang="de-DE" dirty="0"/>
              <a:t>- so </a:t>
            </a:r>
            <a:r>
              <a:rPr lang="de-DE" dirty="0" err="1"/>
              <a:t>this</a:t>
            </a:r>
            <a:r>
              <a:rPr lang="de-DE" dirty="0"/>
              <a:t> </a:t>
            </a:r>
            <a:r>
              <a:rPr lang="de-DE" dirty="0" err="1"/>
              <a:t>word</a:t>
            </a:r>
            <a:r>
              <a:rPr lang="de-DE" dirty="0"/>
              <a:t> </a:t>
            </a:r>
            <a:r>
              <a:rPr lang="de-DE" dirty="0" err="1"/>
              <a:t>cloud</a:t>
            </a:r>
            <a:r>
              <a:rPr lang="de-DE" dirty="0"/>
              <a:t> </a:t>
            </a:r>
            <a:r>
              <a:rPr lang="de-DE" dirty="0" err="1"/>
              <a:t>is</a:t>
            </a:r>
            <a:r>
              <a:rPr lang="de-DE" dirty="0"/>
              <a:t> </a:t>
            </a:r>
            <a:r>
              <a:rPr lang="de-DE" dirty="0" err="1"/>
              <a:t>extracted</a:t>
            </a:r>
            <a:r>
              <a:rPr lang="de-DE" dirty="0"/>
              <a:t> </a:t>
            </a:r>
            <a:r>
              <a:rPr lang="de-DE" dirty="0" err="1"/>
              <a:t>from</a:t>
            </a:r>
            <a:r>
              <a:rPr lang="de-DE" dirty="0"/>
              <a:t> </a:t>
            </a:r>
            <a:r>
              <a:rPr lang="de-DE" dirty="0" err="1"/>
              <a:t>the</a:t>
            </a:r>
            <a:r>
              <a:rPr lang="de-DE" dirty="0"/>
              <a:t> </a:t>
            </a:r>
            <a:r>
              <a:rPr lang="de-DE" dirty="0" err="1"/>
              <a:t>paper</a:t>
            </a:r>
            <a:r>
              <a:rPr lang="de-DE" dirty="0"/>
              <a:t> </a:t>
            </a:r>
            <a:r>
              <a:rPr lang="de-DE" dirty="0" err="1"/>
              <a:t>database</a:t>
            </a:r>
            <a:r>
              <a:rPr lang="de-DE" dirty="0"/>
              <a:t> and </a:t>
            </a:r>
            <a:r>
              <a:rPr lang="de-DE" dirty="0" err="1"/>
              <a:t>shows</a:t>
            </a:r>
            <a:r>
              <a:rPr lang="de-DE" dirty="0"/>
              <a:t> </a:t>
            </a:r>
            <a:r>
              <a:rPr lang="de-DE" dirty="0" err="1"/>
              <a:t>synonyms</a:t>
            </a:r>
            <a:r>
              <a:rPr lang="de-DE" dirty="0"/>
              <a:t> </a:t>
            </a:r>
            <a:r>
              <a:rPr lang="de-DE" dirty="0" err="1"/>
              <a:t>or</a:t>
            </a:r>
            <a:r>
              <a:rPr lang="de-DE" dirty="0"/>
              <a:t> </a:t>
            </a:r>
            <a:r>
              <a:rPr lang="de-DE" dirty="0" err="1"/>
              <a:t>concepts</a:t>
            </a:r>
            <a:r>
              <a:rPr lang="de-DE" dirty="0"/>
              <a:t> </a:t>
            </a:r>
            <a:r>
              <a:rPr lang="de-DE" dirty="0" err="1"/>
              <a:t>related</a:t>
            </a:r>
            <a:r>
              <a:rPr lang="de-DE" dirty="0"/>
              <a:t> </a:t>
            </a:r>
            <a:r>
              <a:rPr lang="de-DE" dirty="0" err="1"/>
              <a:t>to</a:t>
            </a:r>
            <a:r>
              <a:rPr lang="de-DE" dirty="0"/>
              <a:t> </a:t>
            </a:r>
            <a:r>
              <a:rPr lang="de-DE" dirty="0" err="1"/>
              <a:t>naturalness</a:t>
            </a:r>
            <a:r>
              <a:rPr lang="de-DE" dirty="0"/>
              <a:t> (</a:t>
            </a:r>
            <a:r>
              <a:rPr lang="de-DE" dirty="0" err="1"/>
              <a:t>based</a:t>
            </a:r>
            <a:r>
              <a:rPr lang="de-DE" dirty="0"/>
              <a:t> on an </a:t>
            </a:r>
            <a:r>
              <a:rPr lang="de-DE" dirty="0" err="1"/>
              <a:t>analysis</a:t>
            </a:r>
            <a:r>
              <a:rPr lang="de-DE" dirty="0"/>
              <a:t> </a:t>
            </a:r>
            <a:r>
              <a:rPr lang="de-DE" dirty="0" err="1"/>
              <a:t>of</a:t>
            </a:r>
            <a:r>
              <a:rPr lang="de-DE" dirty="0"/>
              <a:t> </a:t>
            </a:r>
            <a:r>
              <a:rPr lang="de-DE" dirty="0" err="1"/>
              <a:t>the</a:t>
            </a:r>
            <a:r>
              <a:rPr lang="de-DE" dirty="0"/>
              <a:t> </a:t>
            </a:r>
            <a:r>
              <a:rPr lang="de-DE" dirty="0" err="1"/>
              <a:t>entire</a:t>
            </a:r>
            <a:r>
              <a:rPr lang="de-DE" dirty="0"/>
              <a:t> </a:t>
            </a:r>
            <a:r>
              <a:rPr lang="de-DE" dirty="0" err="1"/>
              <a:t>text</a:t>
            </a:r>
            <a:r>
              <a:rPr lang="de-DE" dirty="0"/>
              <a:t>)</a:t>
            </a:r>
          </a:p>
          <a:p>
            <a:pPr marL="0" indent="0">
              <a:buFontTx/>
              <a:buNone/>
            </a:pPr>
            <a:endParaRPr lang="de-DE" dirty="0"/>
          </a:p>
          <a:p>
            <a:pPr marL="0" indent="0">
              <a:buFontTx/>
              <a:buNone/>
            </a:pPr>
            <a:r>
              <a:rPr lang="de-DE" dirty="0"/>
              <a:t>- but </a:t>
            </a:r>
            <a:r>
              <a:rPr lang="de-DE" dirty="0" err="1"/>
              <a:t>the</a:t>
            </a:r>
            <a:r>
              <a:rPr lang="de-DE" dirty="0"/>
              <a:t> </a:t>
            </a:r>
            <a:r>
              <a:rPr lang="de-DE" dirty="0" err="1"/>
              <a:t>fact</a:t>
            </a:r>
            <a:r>
              <a:rPr lang="de-DE" dirty="0"/>
              <a:t> </a:t>
            </a:r>
            <a:r>
              <a:rPr lang="de-DE" dirty="0" err="1"/>
              <a:t>that</a:t>
            </a:r>
            <a:r>
              <a:rPr lang="de-DE" dirty="0"/>
              <a:t> </a:t>
            </a:r>
            <a:r>
              <a:rPr lang="de-DE" dirty="0" err="1"/>
              <a:t>only</a:t>
            </a:r>
            <a:r>
              <a:rPr lang="de-DE" dirty="0"/>
              <a:t> </a:t>
            </a:r>
            <a:r>
              <a:rPr lang="de-DE" dirty="0" err="1"/>
              <a:t>under</a:t>
            </a:r>
            <a:r>
              <a:rPr lang="de-DE" dirty="0"/>
              <a:t> half </a:t>
            </a:r>
            <a:r>
              <a:rPr lang="de-DE" dirty="0" err="1"/>
              <a:t>of</a:t>
            </a:r>
            <a:r>
              <a:rPr lang="de-DE" dirty="0"/>
              <a:t> </a:t>
            </a:r>
            <a:r>
              <a:rPr lang="de-DE" dirty="0" err="1"/>
              <a:t>these</a:t>
            </a:r>
            <a:r>
              <a:rPr lang="de-DE" dirty="0"/>
              <a:t> </a:t>
            </a:r>
            <a:r>
              <a:rPr lang="de-DE" dirty="0" err="1"/>
              <a:t>papers</a:t>
            </a:r>
            <a:r>
              <a:rPr lang="de-DE" dirty="0"/>
              <a:t> </a:t>
            </a:r>
            <a:r>
              <a:rPr lang="de-DE" dirty="0" err="1"/>
              <a:t>actually</a:t>
            </a:r>
            <a:r>
              <a:rPr lang="de-DE" dirty="0"/>
              <a:t> </a:t>
            </a:r>
            <a:r>
              <a:rPr lang="de-DE" dirty="0" err="1"/>
              <a:t>had</a:t>
            </a:r>
            <a:r>
              <a:rPr lang="de-DE" dirty="0"/>
              <a:t> </a:t>
            </a:r>
            <a:r>
              <a:rPr lang="de-DE" dirty="0" err="1"/>
              <a:t>keywords</a:t>
            </a:r>
            <a:r>
              <a:rPr lang="de-DE" dirty="0"/>
              <a:t> </a:t>
            </a:r>
            <a:r>
              <a:rPr lang="de-DE" dirty="0" err="1"/>
              <a:t>that</a:t>
            </a:r>
            <a:r>
              <a:rPr lang="de-DE" dirty="0"/>
              <a:t> </a:t>
            </a:r>
            <a:r>
              <a:rPr lang="de-DE" dirty="0" err="1"/>
              <a:t>were</a:t>
            </a:r>
            <a:r>
              <a:rPr lang="de-DE" dirty="0"/>
              <a:t> </a:t>
            </a:r>
            <a:r>
              <a:rPr lang="de-DE" dirty="0" err="1"/>
              <a:t>related</a:t>
            </a:r>
            <a:r>
              <a:rPr lang="de-DE" dirty="0"/>
              <a:t> </a:t>
            </a:r>
            <a:r>
              <a:rPr lang="de-DE" dirty="0" err="1"/>
              <a:t>to</a:t>
            </a:r>
            <a:r>
              <a:rPr lang="de-DE" dirty="0"/>
              <a:t> </a:t>
            </a:r>
            <a:r>
              <a:rPr lang="de-DE" dirty="0" err="1"/>
              <a:t>naturalness</a:t>
            </a:r>
            <a:r>
              <a:rPr lang="de-DE" dirty="0"/>
              <a:t> </a:t>
            </a:r>
            <a:r>
              <a:rPr lang="de-DE" dirty="0" err="1"/>
              <a:t>or</a:t>
            </a:r>
            <a:r>
              <a:rPr lang="de-DE" dirty="0"/>
              <a:t> </a:t>
            </a:r>
            <a:r>
              <a:rPr lang="de-DE" dirty="0" err="1"/>
              <a:t>any</a:t>
            </a:r>
            <a:r>
              <a:rPr lang="de-DE" dirty="0"/>
              <a:t> </a:t>
            </a:r>
            <a:r>
              <a:rPr lang="de-DE" dirty="0" err="1"/>
              <a:t>of</a:t>
            </a:r>
            <a:r>
              <a:rPr lang="de-DE" dirty="0"/>
              <a:t> </a:t>
            </a:r>
            <a:r>
              <a:rPr lang="de-DE" dirty="0" err="1"/>
              <a:t>its</a:t>
            </a:r>
            <a:r>
              <a:rPr lang="de-DE" dirty="0"/>
              <a:t> </a:t>
            </a:r>
            <a:r>
              <a:rPr lang="de-DE" dirty="0" err="1"/>
              <a:t>synonyms</a:t>
            </a:r>
            <a:r>
              <a:rPr lang="de-DE" dirty="0"/>
              <a:t> </a:t>
            </a:r>
            <a:r>
              <a:rPr lang="de-DE" dirty="0" err="1"/>
              <a:t>obviously</a:t>
            </a:r>
            <a:r>
              <a:rPr lang="de-DE" dirty="0"/>
              <a:t> </a:t>
            </a:r>
            <a:r>
              <a:rPr lang="de-DE" dirty="0" err="1"/>
              <a:t>raises</a:t>
            </a:r>
            <a:r>
              <a:rPr lang="de-DE" dirty="0"/>
              <a:t> </a:t>
            </a:r>
            <a:r>
              <a:rPr lang="de-DE" dirty="0" err="1"/>
              <a:t>questions</a:t>
            </a:r>
            <a:r>
              <a:rPr lang="de-DE" dirty="0"/>
              <a:t> like </a:t>
            </a:r>
            <a:r>
              <a:rPr lang="de-DE" dirty="0" err="1"/>
              <a:t>how</a:t>
            </a:r>
            <a:r>
              <a:rPr lang="de-DE" dirty="0"/>
              <a:t> </a:t>
            </a:r>
            <a:r>
              <a:rPr lang="de-DE" dirty="0" err="1"/>
              <a:t>many</a:t>
            </a:r>
            <a:r>
              <a:rPr lang="de-DE" dirty="0"/>
              <a:t> </a:t>
            </a:r>
            <a:r>
              <a:rPr lang="de-DE" dirty="0" err="1"/>
              <a:t>papers</a:t>
            </a:r>
            <a:r>
              <a:rPr lang="de-DE" dirty="0"/>
              <a:t> </a:t>
            </a:r>
            <a:r>
              <a:rPr lang="de-DE" dirty="0" err="1"/>
              <a:t>we</a:t>
            </a:r>
            <a:r>
              <a:rPr lang="de-DE" dirty="0"/>
              <a:t> </a:t>
            </a:r>
            <a:r>
              <a:rPr lang="de-DE" dirty="0" err="1"/>
              <a:t>may</a:t>
            </a:r>
            <a:r>
              <a:rPr lang="de-DE" dirty="0"/>
              <a:t> NOT </a:t>
            </a:r>
            <a:r>
              <a:rPr lang="de-DE" dirty="0" err="1"/>
              <a:t>have</a:t>
            </a:r>
            <a:r>
              <a:rPr lang="de-DE" dirty="0"/>
              <a:t> </a:t>
            </a:r>
            <a:r>
              <a:rPr lang="de-DE" dirty="0" err="1"/>
              <a:t>found</a:t>
            </a:r>
            <a:r>
              <a:rPr lang="de-DE" dirty="0"/>
              <a:t> </a:t>
            </a:r>
            <a:r>
              <a:rPr lang="de-DE" dirty="0" err="1"/>
              <a:t>because</a:t>
            </a:r>
            <a:r>
              <a:rPr lang="de-DE" dirty="0"/>
              <a:t> </a:t>
            </a:r>
            <a:r>
              <a:rPr lang="de-DE" dirty="0" err="1"/>
              <a:t>they</a:t>
            </a:r>
            <a:r>
              <a:rPr lang="de-DE" dirty="0"/>
              <a:t> </a:t>
            </a:r>
            <a:r>
              <a:rPr lang="de-DE" dirty="0" err="1"/>
              <a:t>use</a:t>
            </a:r>
            <a:r>
              <a:rPr lang="de-DE" dirty="0"/>
              <a:t> different </a:t>
            </a:r>
            <a:r>
              <a:rPr lang="de-DE" dirty="0" err="1"/>
              <a:t>wording</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10</a:t>
            </a:fld>
            <a:endParaRPr lang="de-DE"/>
          </a:p>
        </p:txBody>
      </p:sp>
    </p:spTree>
    <p:extLst>
      <p:ext uri="{BB962C8B-B14F-4D97-AF65-F5344CB8AC3E}">
        <p14:creationId xmlns:p14="http://schemas.microsoft.com/office/powerpoint/2010/main" val="3455149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err="1"/>
              <a:t>To</a:t>
            </a:r>
            <a:r>
              <a:rPr lang="de-DE" dirty="0"/>
              <a:t> </a:t>
            </a:r>
            <a:r>
              <a:rPr lang="de-DE" dirty="0" err="1"/>
              <a:t>address</a:t>
            </a:r>
            <a:r>
              <a:rPr lang="de-DE" dirty="0"/>
              <a:t> all </a:t>
            </a:r>
            <a:r>
              <a:rPr lang="de-DE" dirty="0" err="1"/>
              <a:t>this</a:t>
            </a:r>
            <a:r>
              <a:rPr lang="de-DE" dirty="0"/>
              <a:t>, </a:t>
            </a:r>
            <a:r>
              <a:rPr lang="de-DE" dirty="0" err="1"/>
              <a:t>we</a:t>
            </a:r>
            <a:r>
              <a:rPr lang="de-DE" dirty="0"/>
              <a:t> </a:t>
            </a:r>
            <a:r>
              <a:rPr lang="de-DE" dirty="0" err="1"/>
              <a:t>propose</a:t>
            </a:r>
            <a:r>
              <a:rPr lang="de-DE" dirty="0"/>
              <a:t> a </a:t>
            </a:r>
            <a:r>
              <a:rPr lang="de-DE" dirty="0" err="1"/>
              <a:t>taxonomy</a:t>
            </a:r>
            <a:r>
              <a:rPr lang="de-DE" dirty="0"/>
              <a:t> </a:t>
            </a:r>
            <a:r>
              <a:rPr lang="de-DE" dirty="0" err="1"/>
              <a:t>with</a:t>
            </a:r>
            <a:r>
              <a:rPr lang="de-DE" dirty="0"/>
              <a:t> </a:t>
            </a:r>
            <a:r>
              <a:rPr lang="de-DE" dirty="0" err="1"/>
              <a:t>two</a:t>
            </a:r>
            <a:r>
              <a:rPr lang="de-DE" dirty="0"/>
              <a:t> different </a:t>
            </a:r>
            <a:r>
              <a:rPr lang="de-DE" dirty="0" err="1"/>
              <a:t>main</a:t>
            </a:r>
            <a:r>
              <a:rPr lang="de-DE" dirty="0"/>
              <a:t> </a:t>
            </a:r>
            <a:r>
              <a:rPr lang="de-DE" dirty="0" err="1"/>
              <a:t>variants</a:t>
            </a:r>
            <a:r>
              <a:rPr lang="de-DE" dirty="0"/>
              <a:t> </a:t>
            </a:r>
            <a:r>
              <a:rPr lang="de-DE" dirty="0" err="1"/>
              <a:t>of</a:t>
            </a:r>
            <a:r>
              <a:rPr lang="de-DE" dirty="0"/>
              <a:t> </a:t>
            </a:r>
            <a:r>
              <a:rPr lang="de-DE" dirty="0" err="1"/>
              <a:t>voice</a:t>
            </a:r>
            <a:r>
              <a:rPr lang="de-DE" dirty="0"/>
              <a:t> </a:t>
            </a:r>
            <a:r>
              <a:rPr lang="de-DE" dirty="0" err="1"/>
              <a:t>naturalness</a:t>
            </a:r>
            <a:r>
              <a:rPr lang="de-DE" dirty="0"/>
              <a:t>. The </a:t>
            </a:r>
            <a:r>
              <a:rPr lang="de-DE" dirty="0" err="1"/>
              <a:t>first</a:t>
            </a:r>
            <a:r>
              <a:rPr lang="de-DE" dirty="0"/>
              <a:t> </a:t>
            </a:r>
            <a:r>
              <a:rPr lang="de-DE" dirty="0" err="1"/>
              <a:t>is</a:t>
            </a:r>
            <a:r>
              <a:rPr lang="de-DE" dirty="0"/>
              <a:t> </a:t>
            </a:r>
            <a:r>
              <a:rPr lang="de-DE" dirty="0" err="1"/>
              <a:t>deviation-based</a:t>
            </a:r>
            <a:r>
              <a:rPr lang="de-DE" dirty="0"/>
              <a:t> </a:t>
            </a:r>
            <a:r>
              <a:rPr lang="de-DE" dirty="0" err="1"/>
              <a:t>naturalness</a:t>
            </a:r>
            <a:r>
              <a:rPr lang="de-DE" dirty="0"/>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In Ss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deviation-based naturalness</a:t>
            </a:r>
            <a:r>
              <a:rPr lang="en-US" sz="1800" dirty="0">
                <a:effectLst/>
                <a:latin typeface="Calibri" panose="020F0502020204030204" pitchFamily="34" charset="0"/>
                <a:ea typeface="Calibri" panose="020F0502020204030204" pitchFamily="34" charset="0"/>
                <a:cs typeface="Times New Roman" panose="02020603050405020304" pitchFamily="18" charset="0"/>
              </a:rPr>
              <a:t>, naturalness is defined as the deviation from a reference that represents maximum naturalness. This conceptualization needs two important specifications: the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reference</a:t>
            </a:r>
            <a:r>
              <a:rPr lang="en-US" sz="1800" dirty="0">
                <a:effectLst/>
                <a:latin typeface="Calibri" panose="020F0502020204030204" pitchFamily="34" charset="0"/>
                <a:ea typeface="Calibri" panose="020F0502020204030204" pitchFamily="34" charset="0"/>
                <a:cs typeface="Times New Roman" panose="02020603050405020304" pitchFamily="18" charset="0"/>
              </a:rPr>
              <a:t> representing maximum naturalness, and the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type of deviation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some cases, the reference is explicitly provided e.g. through a comparison or baseline stimulus. However, in many studies, raters are instructed to use an inner implicit reference which is based on their experience and expectations. </a:t>
            </a:r>
          </a:p>
          <a:p>
            <a:pPr marL="0" indent="0">
              <a:buFontTx/>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type of deviation is specified through the vocal material. It can virtually cover all acoustic features, ranging from specific manipulations (e.g., spectral features or speech rate [10,63,64]) to complex multivariate vocal patterns (e.g., in distorted or pathological voices [65])). </a:t>
            </a:r>
          </a:p>
          <a:p>
            <a:pPr marL="0" indent="0">
              <a:buFontTx/>
              <a:buNone/>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The second variant,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Human-likeness-based naturalness</a:t>
            </a:r>
            <a:r>
              <a:rPr lang="en-US" sz="1800" dirty="0">
                <a:effectLst/>
                <a:latin typeface="Calibri" panose="020F0502020204030204" pitchFamily="34" charset="0"/>
                <a:ea typeface="Calibri" panose="020F0502020204030204" pitchFamily="34" charset="0"/>
                <a:cs typeface="Times New Roman" panose="02020603050405020304" pitchFamily="18" charset="0"/>
              </a:rPr>
              <a:t> defines naturalness via its resemblance to a real human voice. Compared to the deviation-based definition, it comes with an important additional assumption: the existence of a non-human voice category, and hence a categorical boundary to human voices (although the transition between categories can be gradual). In other words, a definition of human-likeness is only meaningful if we assume that voices can be non-human in principle. Apart from this important distinction, human-likeness-based naturalness may be seen as a special case of deviation-based naturalness: the reference is a human voice (or listeners´ representation of a plausible range of human voices), and the deviation is on the human/non-human spectrum. </a:t>
            </a:r>
          </a:p>
          <a:p>
            <a:pPr marL="0" indent="0">
              <a:buFontTx/>
              <a:buNone/>
            </a:pPr>
            <a:r>
              <a:rPr lang="en-US" sz="1800" dirty="0">
                <a:effectLst/>
                <a:latin typeface="Calibri" panose="020F0502020204030204" pitchFamily="34" charset="0"/>
                <a:cs typeface="Times New Roman" panose="02020603050405020304" pitchFamily="18" charset="0"/>
              </a:rPr>
              <a:t>Ss And you can see that the vast majority of papers we screened actually use one of those two definitions, and some used a combination.</a:t>
            </a:r>
            <a:endParaRPr lang="de-DE" dirty="0"/>
          </a:p>
          <a:p>
            <a:pPr marL="0" indent="0">
              <a:buFontTx/>
              <a:buNone/>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11</a:t>
            </a:fld>
            <a:endParaRPr lang="de-DE"/>
          </a:p>
        </p:txBody>
      </p:sp>
    </p:spTree>
    <p:extLst>
      <p:ext uri="{BB962C8B-B14F-4D97-AF65-F5344CB8AC3E}">
        <p14:creationId xmlns:p14="http://schemas.microsoft.com/office/powerpoint/2010/main" val="2489999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Problem 3 </a:t>
            </a:r>
            <a:r>
              <a:rPr lang="de-DE" dirty="0" err="1"/>
              <a:t>we</a:t>
            </a:r>
            <a:r>
              <a:rPr lang="de-DE" dirty="0"/>
              <a:t> </a:t>
            </a:r>
            <a:r>
              <a:rPr lang="de-DE" dirty="0" err="1"/>
              <a:t>identified</a:t>
            </a:r>
            <a:r>
              <a:rPr lang="de-DE" dirty="0"/>
              <a:t> was lack </a:t>
            </a:r>
            <a:r>
              <a:rPr lang="de-DE" dirty="0" err="1"/>
              <a:t>of</a:t>
            </a:r>
            <a:r>
              <a:rPr lang="de-DE" dirty="0"/>
              <a:t> </a:t>
            </a:r>
            <a:r>
              <a:rPr lang="de-DE" dirty="0" err="1"/>
              <a:t>exchange</a:t>
            </a:r>
            <a:r>
              <a:rPr lang="de-DE" dirty="0"/>
              <a:t> </a:t>
            </a:r>
            <a:r>
              <a:rPr lang="de-DE" dirty="0" err="1"/>
              <a:t>between</a:t>
            </a:r>
            <a:r>
              <a:rPr lang="de-DE" dirty="0"/>
              <a:t> different </a:t>
            </a:r>
            <a:r>
              <a:rPr lang="de-DE" dirty="0" err="1"/>
              <a:t>research</a:t>
            </a:r>
            <a:r>
              <a:rPr lang="de-DE" dirty="0"/>
              <a:t> </a:t>
            </a:r>
            <a:r>
              <a:rPr lang="de-DE" dirty="0" err="1"/>
              <a:t>domains</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12</a:t>
            </a:fld>
            <a:endParaRPr lang="de-DE"/>
          </a:p>
        </p:txBody>
      </p:sp>
    </p:spTree>
    <p:extLst>
      <p:ext uri="{BB962C8B-B14F-4D97-AF65-F5344CB8AC3E}">
        <p14:creationId xmlns:p14="http://schemas.microsoft.com/office/powerpoint/2010/main" val="2942036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err="1"/>
              <a:t>Here´s</a:t>
            </a:r>
            <a:r>
              <a:rPr lang="de-DE" dirty="0"/>
              <a:t> </a:t>
            </a:r>
            <a:r>
              <a:rPr lang="de-DE" dirty="0" err="1"/>
              <a:t>the</a:t>
            </a:r>
            <a:r>
              <a:rPr lang="de-DE" dirty="0"/>
              <a:t> </a:t>
            </a:r>
            <a:r>
              <a:rPr lang="de-DE" dirty="0" err="1"/>
              <a:t>data</a:t>
            </a:r>
            <a:r>
              <a:rPr lang="de-DE" dirty="0"/>
              <a:t> – This </a:t>
            </a:r>
            <a:r>
              <a:rPr lang="de-DE" dirty="0" err="1"/>
              <a:t>figure</a:t>
            </a:r>
            <a:r>
              <a:rPr lang="de-DE" dirty="0"/>
              <a:t> </a:t>
            </a:r>
            <a:r>
              <a:rPr lang="de-DE" dirty="0" err="1"/>
              <a:t>actually</a:t>
            </a:r>
            <a:r>
              <a:rPr lang="de-DE" dirty="0"/>
              <a:t> </a:t>
            </a:r>
            <a:r>
              <a:rPr lang="de-DE" dirty="0" err="1"/>
              <a:t>illustrates</a:t>
            </a:r>
            <a:r>
              <a:rPr lang="de-DE" dirty="0"/>
              <a:t> </a:t>
            </a:r>
            <a:r>
              <a:rPr lang="de-DE" dirty="0" err="1"/>
              <a:t>the</a:t>
            </a:r>
            <a:r>
              <a:rPr lang="de-DE" dirty="0"/>
              <a:t> lack </a:t>
            </a:r>
            <a:r>
              <a:rPr lang="de-DE" dirty="0" err="1"/>
              <a:t>of</a:t>
            </a:r>
            <a:r>
              <a:rPr lang="de-DE" dirty="0"/>
              <a:t> </a:t>
            </a:r>
            <a:r>
              <a:rPr lang="de-DE" dirty="0" err="1"/>
              <a:t>interconnectivity</a:t>
            </a:r>
            <a:r>
              <a:rPr lang="de-DE" dirty="0"/>
              <a:t> </a:t>
            </a:r>
            <a:r>
              <a:rPr lang="de-DE" dirty="0" err="1"/>
              <a:t>between</a:t>
            </a:r>
            <a:r>
              <a:rPr lang="de-DE" dirty="0"/>
              <a:t> different </a:t>
            </a:r>
            <a:r>
              <a:rPr lang="de-DE" dirty="0" err="1"/>
              <a:t>research</a:t>
            </a:r>
            <a:r>
              <a:rPr lang="de-DE" dirty="0"/>
              <a:t> </a:t>
            </a:r>
            <a:r>
              <a:rPr lang="de-DE" dirty="0" err="1"/>
              <a:t>domains</a:t>
            </a:r>
            <a:r>
              <a:rPr lang="de-DE" dirty="0"/>
              <a:t>. The </a:t>
            </a:r>
            <a:r>
              <a:rPr lang="de-DE" dirty="0" err="1"/>
              <a:t>red</a:t>
            </a:r>
            <a:r>
              <a:rPr lang="de-DE" dirty="0"/>
              <a:t> and </a:t>
            </a:r>
            <a:r>
              <a:rPr lang="de-DE" dirty="0" err="1"/>
              <a:t>blue</a:t>
            </a:r>
            <a:r>
              <a:rPr lang="de-DE" dirty="0"/>
              <a:t> </a:t>
            </a:r>
            <a:r>
              <a:rPr lang="de-DE" dirty="0" err="1"/>
              <a:t>dots</a:t>
            </a:r>
            <a:r>
              <a:rPr lang="de-DE" dirty="0"/>
              <a:t> </a:t>
            </a:r>
            <a:r>
              <a:rPr lang="de-DE" dirty="0" err="1"/>
              <a:t>represent</a:t>
            </a:r>
            <a:r>
              <a:rPr lang="de-DE" dirty="0"/>
              <a:t> </a:t>
            </a:r>
            <a:r>
              <a:rPr lang="de-DE" dirty="0" err="1"/>
              <a:t>the</a:t>
            </a:r>
            <a:r>
              <a:rPr lang="de-DE" dirty="0"/>
              <a:t> 72 </a:t>
            </a:r>
            <a:r>
              <a:rPr lang="de-DE" dirty="0" err="1"/>
              <a:t>paper</a:t>
            </a:r>
            <a:r>
              <a:rPr lang="de-DE" dirty="0"/>
              <a:t> in </a:t>
            </a:r>
            <a:r>
              <a:rPr lang="de-DE" dirty="0" err="1"/>
              <a:t>the</a:t>
            </a:r>
            <a:r>
              <a:rPr lang="de-DE" dirty="0"/>
              <a:t> </a:t>
            </a:r>
            <a:r>
              <a:rPr lang="de-DE" dirty="0" err="1"/>
              <a:t>database</a:t>
            </a:r>
            <a:r>
              <a:rPr lang="de-DE" dirty="0"/>
              <a:t>, </a:t>
            </a:r>
            <a:r>
              <a:rPr lang="de-DE" dirty="0" err="1"/>
              <a:t>with</a:t>
            </a:r>
            <a:r>
              <a:rPr lang="de-DE" dirty="0"/>
              <a:t> </a:t>
            </a:r>
            <a:r>
              <a:rPr lang="de-DE" dirty="0" err="1"/>
              <a:t>red</a:t>
            </a:r>
            <a:r>
              <a:rPr lang="de-DE" dirty="0"/>
              <a:t> </a:t>
            </a:r>
            <a:r>
              <a:rPr lang="de-DE" dirty="0" err="1"/>
              <a:t>colours</a:t>
            </a:r>
            <a:r>
              <a:rPr lang="de-DE" dirty="0"/>
              <a:t> </a:t>
            </a:r>
            <a:r>
              <a:rPr lang="de-DE" dirty="0" err="1"/>
              <a:t>reflecting</a:t>
            </a:r>
            <a:r>
              <a:rPr lang="de-DE" dirty="0"/>
              <a:t> </a:t>
            </a:r>
            <a:r>
              <a:rPr lang="de-DE" dirty="0" err="1"/>
              <a:t>papers</a:t>
            </a:r>
            <a:r>
              <a:rPr lang="de-DE" dirty="0"/>
              <a:t> on </a:t>
            </a:r>
            <a:r>
              <a:rPr lang="de-DE" dirty="0" err="1"/>
              <a:t>voice</a:t>
            </a:r>
            <a:r>
              <a:rPr lang="de-DE" dirty="0"/>
              <a:t> </a:t>
            </a:r>
            <a:r>
              <a:rPr lang="de-DE" dirty="0" err="1"/>
              <a:t>pathology</a:t>
            </a:r>
            <a:r>
              <a:rPr lang="de-DE" dirty="0"/>
              <a:t>, and </a:t>
            </a:r>
            <a:r>
              <a:rPr lang="de-DE" dirty="0" err="1"/>
              <a:t>blue</a:t>
            </a:r>
            <a:r>
              <a:rPr lang="de-DE" dirty="0"/>
              <a:t> </a:t>
            </a:r>
            <a:r>
              <a:rPr lang="de-DE" dirty="0" err="1"/>
              <a:t>reflecting</a:t>
            </a:r>
            <a:r>
              <a:rPr lang="de-DE" dirty="0"/>
              <a:t> </a:t>
            </a:r>
            <a:r>
              <a:rPr lang="de-DE" dirty="0" err="1"/>
              <a:t>papers</a:t>
            </a:r>
            <a:r>
              <a:rPr lang="de-DE" dirty="0"/>
              <a:t> </a:t>
            </a:r>
            <a:r>
              <a:rPr lang="de-DE" dirty="0" err="1"/>
              <a:t>primarily</a:t>
            </a:r>
            <a:r>
              <a:rPr lang="de-DE" dirty="0"/>
              <a:t> on </a:t>
            </a:r>
            <a:r>
              <a:rPr lang="de-DE" dirty="0" err="1"/>
              <a:t>synthetic</a:t>
            </a:r>
            <a:r>
              <a:rPr lang="de-DE" dirty="0"/>
              <a:t> </a:t>
            </a:r>
            <a:r>
              <a:rPr lang="de-DE" dirty="0" err="1"/>
              <a:t>voices</a:t>
            </a:r>
            <a:endParaRPr lang="de-DE" dirty="0"/>
          </a:p>
          <a:p>
            <a:pPr marL="0" indent="0">
              <a:buFont typeface="Arial" panose="020B0604020202020204" pitchFamily="34" charset="0"/>
              <a:buNone/>
            </a:pPr>
            <a:r>
              <a:rPr lang="de-DE" dirty="0"/>
              <a:t>(By </a:t>
            </a:r>
            <a:r>
              <a:rPr lang="de-DE" dirty="0" err="1"/>
              <a:t>the</a:t>
            </a:r>
            <a:r>
              <a:rPr lang="de-DE" dirty="0"/>
              <a:t> </a:t>
            </a:r>
            <a:r>
              <a:rPr lang="de-DE" dirty="0" err="1"/>
              <a:t>way</a:t>
            </a:r>
            <a:r>
              <a:rPr lang="de-DE" dirty="0"/>
              <a:t>, </a:t>
            </a:r>
            <a:r>
              <a:rPr lang="de-DE" dirty="0" err="1"/>
              <a:t>green</a:t>
            </a:r>
            <a:r>
              <a:rPr lang="de-DE" dirty="0"/>
              <a:t> </a:t>
            </a:r>
            <a:r>
              <a:rPr lang="de-DE" dirty="0" err="1"/>
              <a:t>reflects</a:t>
            </a:r>
            <a:r>
              <a:rPr lang="de-DE" dirty="0"/>
              <a:t> 10 </a:t>
            </a:r>
            <a:r>
              <a:rPr lang="de-DE" dirty="0" err="1"/>
              <a:t>influential</a:t>
            </a:r>
            <a:r>
              <a:rPr lang="de-DE" dirty="0"/>
              <a:t> </a:t>
            </a:r>
            <a:r>
              <a:rPr lang="de-DE" dirty="0" err="1"/>
              <a:t>voice</a:t>
            </a:r>
            <a:r>
              <a:rPr lang="de-DE" dirty="0"/>
              <a:t> </a:t>
            </a:r>
            <a:r>
              <a:rPr lang="de-DE" dirty="0" err="1"/>
              <a:t>theory</a:t>
            </a:r>
            <a:r>
              <a:rPr lang="de-DE" dirty="0"/>
              <a:t> </a:t>
            </a:r>
            <a:r>
              <a:rPr lang="de-DE" dirty="0" err="1"/>
              <a:t>papers</a:t>
            </a:r>
            <a:r>
              <a:rPr lang="de-DE" dirty="0"/>
              <a:t> - </a:t>
            </a:r>
            <a:r>
              <a:rPr lang="de-DE" dirty="0" err="1"/>
              <a:t>we</a:t>
            </a:r>
            <a:r>
              <a:rPr lang="de-DE" dirty="0"/>
              <a:t> </a:t>
            </a:r>
            <a:r>
              <a:rPr lang="de-DE" dirty="0" err="1"/>
              <a:t>come</a:t>
            </a:r>
            <a:r>
              <a:rPr lang="de-DE" dirty="0"/>
              <a:t> </a:t>
            </a:r>
            <a:r>
              <a:rPr lang="de-DE" dirty="0" err="1"/>
              <a:t>to</a:t>
            </a:r>
            <a:r>
              <a:rPr lang="de-DE" dirty="0"/>
              <a:t> </a:t>
            </a:r>
            <a:r>
              <a:rPr lang="de-DE" dirty="0" err="1"/>
              <a:t>that</a:t>
            </a:r>
            <a:r>
              <a:rPr lang="de-DE" dirty="0"/>
              <a:t> </a:t>
            </a:r>
            <a:r>
              <a:rPr lang="de-DE" dirty="0" err="1"/>
              <a:t>later</a:t>
            </a:r>
            <a:r>
              <a:rPr lang="de-DE" dirty="0"/>
              <a:t>)</a:t>
            </a:r>
          </a:p>
          <a:p>
            <a:pPr marL="0" indent="0">
              <a:buFont typeface="Arial" panose="020B0604020202020204" pitchFamily="34" charset="0"/>
              <a:buNone/>
            </a:pPr>
            <a:r>
              <a:rPr lang="de-DE" dirty="0"/>
              <a:t>But </a:t>
            </a:r>
            <a:r>
              <a:rPr lang="de-DE" dirty="0" err="1"/>
              <a:t>up</a:t>
            </a:r>
            <a:r>
              <a:rPr lang="de-DE" dirty="0"/>
              <a:t> </a:t>
            </a:r>
            <a:r>
              <a:rPr lang="de-DE" dirty="0" err="1"/>
              <a:t>here</a:t>
            </a:r>
            <a:r>
              <a:rPr lang="de-DE" dirty="0"/>
              <a:t>, The </a:t>
            </a:r>
            <a:r>
              <a:rPr lang="de-DE" dirty="0" err="1"/>
              <a:t>important</a:t>
            </a:r>
            <a:r>
              <a:rPr lang="de-DE" dirty="0"/>
              <a:t> </a:t>
            </a:r>
            <a:r>
              <a:rPr lang="de-DE" dirty="0" err="1"/>
              <a:t>point</a:t>
            </a:r>
            <a:r>
              <a:rPr lang="de-DE" dirty="0"/>
              <a:t> </a:t>
            </a:r>
            <a:r>
              <a:rPr lang="de-DE" dirty="0" err="1"/>
              <a:t>is</a:t>
            </a:r>
            <a:r>
              <a:rPr lang="de-DE" dirty="0"/>
              <a:t> </a:t>
            </a:r>
            <a:r>
              <a:rPr lang="de-DE" dirty="0" err="1"/>
              <a:t>that</a:t>
            </a:r>
            <a:r>
              <a:rPr lang="de-DE" dirty="0"/>
              <a:t> </a:t>
            </a:r>
            <a:r>
              <a:rPr lang="de-DE" dirty="0" err="1"/>
              <a:t>within</a:t>
            </a:r>
            <a:r>
              <a:rPr lang="de-DE" dirty="0"/>
              <a:t> </a:t>
            </a:r>
            <a:r>
              <a:rPr lang="de-DE" dirty="0" err="1"/>
              <a:t>each</a:t>
            </a:r>
            <a:r>
              <a:rPr lang="de-DE" dirty="0"/>
              <a:t> </a:t>
            </a:r>
            <a:r>
              <a:rPr lang="de-DE" dirty="0" err="1"/>
              <a:t>domain</a:t>
            </a:r>
            <a:r>
              <a:rPr lang="de-DE" dirty="0"/>
              <a:t> </a:t>
            </a:r>
            <a:r>
              <a:rPr lang="de-DE" dirty="0" err="1"/>
              <a:t>these</a:t>
            </a:r>
            <a:r>
              <a:rPr lang="de-DE" dirty="0"/>
              <a:t> </a:t>
            </a:r>
            <a:r>
              <a:rPr lang="de-DE" dirty="0" err="1"/>
              <a:t>papers</a:t>
            </a:r>
            <a:r>
              <a:rPr lang="de-DE" dirty="0"/>
              <a:t> </a:t>
            </a:r>
            <a:r>
              <a:rPr lang="de-DE" dirty="0" err="1"/>
              <a:t>show</a:t>
            </a:r>
            <a:r>
              <a:rPr lang="de-DE" dirty="0"/>
              <a:t> </a:t>
            </a:r>
            <a:r>
              <a:rPr lang="de-DE" dirty="0" err="1"/>
              <a:t>many</a:t>
            </a:r>
            <a:r>
              <a:rPr lang="de-DE" dirty="0"/>
              <a:t> mutual </a:t>
            </a:r>
            <a:r>
              <a:rPr lang="de-DE" dirty="0" err="1"/>
              <a:t>citations</a:t>
            </a:r>
            <a:r>
              <a:rPr lang="de-DE" dirty="0"/>
              <a:t>, but </a:t>
            </a:r>
            <a:r>
              <a:rPr lang="de-DE" dirty="0" err="1"/>
              <a:t>they</a:t>
            </a:r>
            <a:r>
              <a:rPr lang="de-DE" dirty="0"/>
              <a:t> </a:t>
            </a:r>
            <a:r>
              <a:rPr lang="de-DE" dirty="0" err="1"/>
              <a:t>are</a:t>
            </a:r>
            <a:r>
              <a:rPr lang="de-DE" dirty="0"/>
              <a:t> </a:t>
            </a:r>
            <a:r>
              <a:rPr lang="de-DE" dirty="0" err="1"/>
              <a:t>almost</a:t>
            </a:r>
            <a:r>
              <a:rPr lang="de-DE" dirty="0"/>
              <a:t> not </a:t>
            </a:r>
            <a:r>
              <a:rPr lang="de-DE" dirty="0" err="1"/>
              <a:t>referring</a:t>
            </a:r>
            <a:r>
              <a:rPr lang="de-DE" dirty="0"/>
              <a:t> </a:t>
            </a:r>
            <a:r>
              <a:rPr lang="de-DE" dirty="0" err="1"/>
              <a:t>to</a:t>
            </a:r>
            <a:r>
              <a:rPr lang="de-DE" dirty="0"/>
              <a:t> </a:t>
            </a:r>
            <a:r>
              <a:rPr lang="de-DE" dirty="0" err="1"/>
              <a:t>each</a:t>
            </a:r>
            <a:r>
              <a:rPr lang="de-DE" dirty="0"/>
              <a:t> </a:t>
            </a:r>
            <a:r>
              <a:rPr lang="de-DE" dirty="0" err="1"/>
              <a:t>other</a:t>
            </a:r>
            <a:r>
              <a:rPr lang="de-DE" dirty="0"/>
              <a:t> </a:t>
            </a:r>
            <a:r>
              <a:rPr lang="de-DE" dirty="0" err="1"/>
              <a:t>across</a:t>
            </a:r>
            <a:r>
              <a:rPr lang="de-DE" dirty="0"/>
              <a:t> </a:t>
            </a:r>
            <a:r>
              <a:rPr lang="de-DE" dirty="0" err="1"/>
              <a:t>domains</a:t>
            </a:r>
            <a:r>
              <a:rPr lang="de-DE" dirty="0"/>
              <a:t>. </a:t>
            </a:r>
            <a:r>
              <a:rPr lang="de-DE" dirty="0" err="1"/>
              <a:t>Each</a:t>
            </a:r>
            <a:r>
              <a:rPr lang="de-DE" dirty="0"/>
              <a:t> </a:t>
            </a:r>
            <a:r>
              <a:rPr lang="de-DE" dirty="0" err="1"/>
              <a:t>line</a:t>
            </a:r>
            <a:r>
              <a:rPr lang="de-DE" dirty="0"/>
              <a:t> </a:t>
            </a:r>
            <a:r>
              <a:rPr lang="de-DE" dirty="0" err="1"/>
              <a:t>represents</a:t>
            </a:r>
            <a:r>
              <a:rPr lang="de-DE" dirty="0"/>
              <a:t> a </a:t>
            </a:r>
            <a:r>
              <a:rPr lang="de-DE" dirty="0" err="1"/>
              <a:t>cross-citation</a:t>
            </a:r>
            <a:r>
              <a:rPr lang="de-DE" dirty="0"/>
              <a:t> </a:t>
            </a:r>
            <a:r>
              <a:rPr lang="de-DE" dirty="0" err="1"/>
              <a:t>between</a:t>
            </a:r>
            <a:r>
              <a:rPr lang="de-DE" dirty="0"/>
              <a:t> </a:t>
            </a:r>
            <a:r>
              <a:rPr lang="de-DE" dirty="0" err="1"/>
              <a:t>two</a:t>
            </a:r>
            <a:r>
              <a:rPr lang="de-DE" dirty="0"/>
              <a:t> </a:t>
            </a:r>
            <a:r>
              <a:rPr lang="de-DE" dirty="0" err="1"/>
              <a:t>specific</a:t>
            </a:r>
            <a:r>
              <a:rPr lang="de-DE" dirty="0"/>
              <a:t> </a:t>
            </a:r>
            <a:r>
              <a:rPr lang="de-DE" dirty="0" err="1"/>
              <a:t>papers</a:t>
            </a:r>
            <a:r>
              <a:rPr lang="de-DE" dirty="0"/>
              <a:t>.</a:t>
            </a:r>
          </a:p>
          <a:p>
            <a:pPr marL="0" indent="0">
              <a:buFont typeface="Arial" panose="020B0604020202020204" pitchFamily="34" charset="0"/>
              <a:buNone/>
            </a:pPr>
            <a:endParaRPr lang="de-DE" dirty="0"/>
          </a:p>
          <a:p>
            <a:pPr marL="171450" indent="-171450">
              <a:buFont typeface="Wingdings" panose="05000000000000000000" pitchFamily="2" charset="2"/>
              <a:buChar char="è"/>
            </a:pPr>
            <a:r>
              <a:rPr lang="de-DE" dirty="0"/>
              <a:t>So </a:t>
            </a:r>
            <a:r>
              <a:rPr lang="de-DE" dirty="0" err="1"/>
              <a:t>these</a:t>
            </a:r>
            <a:r>
              <a:rPr lang="de-DE" dirty="0"/>
              <a:t> </a:t>
            </a:r>
            <a:r>
              <a:rPr lang="de-DE" dirty="0" err="1"/>
              <a:t>are</a:t>
            </a:r>
            <a:r>
              <a:rPr lang="de-DE" dirty="0"/>
              <a:t> </a:t>
            </a:r>
            <a:r>
              <a:rPr lang="de-DE" dirty="0" err="1"/>
              <a:t>almost</a:t>
            </a:r>
            <a:r>
              <a:rPr lang="de-DE" dirty="0"/>
              <a:t> like echo </a:t>
            </a:r>
            <a:r>
              <a:rPr lang="de-DE" dirty="0" err="1"/>
              <a:t>chambers</a:t>
            </a:r>
            <a:r>
              <a:rPr lang="de-DE" dirty="0"/>
              <a:t> </a:t>
            </a:r>
            <a:r>
              <a:rPr lang="de-DE" dirty="0" err="1"/>
              <a:t>within</a:t>
            </a:r>
            <a:r>
              <a:rPr lang="de-DE" dirty="0"/>
              <a:t> </a:t>
            </a:r>
            <a:r>
              <a:rPr lang="de-DE" dirty="0" err="1"/>
              <a:t>science</a:t>
            </a:r>
            <a:r>
              <a:rPr lang="de-DE" dirty="0"/>
              <a:t> – </a:t>
            </a:r>
            <a:r>
              <a:rPr lang="de-DE" dirty="0" err="1"/>
              <a:t>naturalness</a:t>
            </a:r>
            <a:r>
              <a:rPr lang="de-DE" dirty="0"/>
              <a:t> </a:t>
            </a:r>
            <a:r>
              <a:rPr lang="de-DE" dirty="0" err="1"/>
              <a:t>research</a:t>
            </a:r>
            <a:r>
              <a:rPr lang="de-DE" dirty="0"/>
              <a:t> in </a:t>
            </a:r>
            <a:r>
              <a:rPr lang="de-DE" dirty="0" err="1"/>
              <a:t>voice</a:t>
            </a:r>
            <a:r>
              <a:rPr lang="de-DE" dirty="0"/>
              <a:t> </a:t>
            </a:r>
            <a:r>
              <a:rPr lang="de-DE" dirty="0" err="1"/>
              <a:t>synthesis</a:t>
            </a:r>
            <a:r>
              <a:rPr lang="de-DE" dirty="0"/>
              <a:t> </a:t>
            </a:r>
            <a:r>
              <a:rPr lang="de-DE" dirty="0" err="1"/>
              <a:t>doesn´t</a:t>
            </a:r>
            <a:r>
              <a:rPr lang="de-DE" dirty="0"/>
              <a:t> </a:t>
            </a:r>
            <a:r>
              <a:rPr lang="de-DE" dirty="0" err="1"/>
              <a:t>refer</a:t>
            </a:r>
            <a:r>
              <a:rPr lang="de-DE" dirty="0"/>
              <a:t> </a:t>
            </a:r>
            <a:r>
              <a:rPr lang="de-DE" dirty="0" err="1"/>
              <a:t>to</a:t>
            </a:r>
            <a:r>
              <a:rPr lang="de-DE" dirty="0"/>
              <a:t> </a:t>
            </a:r>
            <a:r>
              <a:rPr lang="de-DE" dirty="0" err="1"/>
              <a:t>naturalness</a:t>
            </a:r>
            <a:r>
              <a:rPr lang="de-DE" dirty="0"/>
              <a:t> </a:t>
            </a:r>
            <a:r>
              <a:rPr lang="de-DE" dirty="0" err="1"/>
              <a:t>research</a:t>
            </a:r>
            <a:r>
              <a:rPr lang="de-DE" dirty="0"/>
              <a:t> in </a:t>
            </a:r>
            <a:r>
              <a:rPr lang="de-DE" dirty="0" err="1"/>
              <a:t>voice</a:t>
            </a:r>
            <a:r>
              <a:rPr lang="de-DE" dirty="0"/>
              <a:t> </a:t>
            </a:r>
            <a:r>
              <a:rPr lang="de-DE" dirty="0" err="1"/>
              <a:t>pathology</a:t>
            </a:r>
            <a:r>
              <a:rPr lang="de-DE" dirty="0"/>
              <a:t> and vice </a:t>
            </a:r>
            <a:r>
              <a:rPr lang="de-DE" dirty="0" err="1"/>
              <a:t>versa</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13</a:t>
            </a:fld>
            <a:endParaRPr lang="de-DE"/>
          </a:p>
        </p:txBody>
      </p:sp>
    </p:spTree>
    <p:extLst>
      <p:ext uri="{BB962C8B-B14F-4D97-AF65-F5344CB8AC3E}">
        <p14:creationId xmlns:p14="http://schemas.microsoft.com/office/powerpoint/2010/main" val="16001712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 </a:t>
            </a:r>
            <a:r>
              <a:rPr lang="de-DE" dirty="0" err="1"/>
              <a:t>You</a:t>
            </a:r>
            <a:r>
              <a:rPr lang="de-DE" dirty="0"/>
              <a:t> </a:t>
            </a:r>
            <a:r>
              <a:rPr lang="de-DE" dirty="0" err="1"/>
              <a:t>could</a:t>
            </a:r>
            <a:r>
              <a:rPr lang="de-DE" dirty="0"/>
              <a:t> </a:t>
            </a:r>
            <a:r>
              <a:rPr lang="de-DE" dirty="0" err="1"/>
              <a:t>say</a:t>
            </a:r>
            <a:r>
              <a:rPr lang="de-DE" dirty="0"/>
              <a:t> </a:t>
            </a:r>
            <a:r>
              <a:rPr lang="de-DE" dirty="0" err="1"/>
              <a:t>what´s</a:t>
            </a:r>
            <a:r>
              <a:rPr lang="de-DE" dirty="0"/>
              <a:t> </a:t>
            </a:r>
            <a:r>
              <a:rPr lang="de-DE" dirty="0" err="1"/>
              <a:t>the</a:t>
            </a:r>
            <a:r>
              <a:rPr lang="de-DE" dirty="0"/>
              <a:t> </a:t>
            </a:r>
            <a:r>
              <a:rPr lang="de-DE" dirty="0" err="1"/>
              <a:t>problem</a:t>
            </a:r>
            <a:r>
              <a:rPr lang="de-DE" dirty="0"/>
              <a:t> </a:t>
            </a:r>
            <a:r>
              <a:rPr lang="de-DE" dirty="0" err="1"/>
              <a:t>if</a:t>
            </a:r>
            <a:r>
              <a:rPr lang="de-DE" dirty="0"/>
              <a:t> </a:t>
            </a:r>
            <a:r>
              <a:rPr lang="de-DE" dirty="0" err="1"/>
              <a:t>fields</a:t>
            </a:r>
            <a:r>
              <a:rPr lang="de-DE" dirty="0"/>
              <a:t> </a:t>
            </a:r>
            <a:r>
              <a:rPr lang="de-DE" dirty="0" err="1"/>
              <a:t>are</a:t>
            </a:r>
            <a:r>
              <a:rPr lang="de-DE" dirty="0"/>
              <a:t> not </a:t>
            </a:r>
            <a:r>
              <a:rPr lang="de-DE" dirty="0" err="1"/>
              <a:t>really</a:t>
            </a:r>
            <a:r>
              <a:rPr lang="de-DE" dirty="0"/>
              <a:t> </a:t>
            </a:r>
            <a:r>
              <a:rPr lang="de-DE" dirty="0" err="1"/>
              <a:t>connected</a:t>
            </a:r>
            <a:r>
              <a:rPr lang="de-DE" dirty="0"/>
              <a:t>?</a:t>
            </a:r>
          </a:p>
          <a:p>
            <a:pPr marL="0" indent="0">
              <a:buFont typeface="Arial" panose="020B0604020202020204" pitchFamily="34" charset="0"/>
              <a:buNone/>
            </a:pPr>
            <a:r>
              <a:rPr lang="de-DE" dirty="0"/>
              <a:t>- </a:t>
            </a:r>
            <a:r>
              <a:rPr lang="de-DE" dirty="0" err="1"/>
              <a:t>They</a:t>
            </a:r>
            <a:r>
              <a:rPr lang="de-DE" dirty="0"/>
              <a:t> </a:t>
            </a:r>
            <a:r>
              <a:rPr lang="de-DE" dirty="0" err="1"/>
              <a:t>have</a:t>
            </a:r>
            <a:r>
              <a:rPr lang="de-DE" dirty="0"/>
              <a:t> </a:t>
            </a:r>
            <a:r>
              <a:rPr lang="de-DE" dirty="0" err="1"/>
              <a:t>very</a:t>
            </a:r>
            <a:r>
              <a:rPr lang="de-DE" dirty="0"/>
              <a:t> </a:t>
            </a:r>
            <a:r>
              <a:rPr lang="de-DE" dirty="0" err="1"/>
              <a:t>diferent</a:t>
            </a:r>
            <a:r>
              <a:rPr lang="de-DE" dirty="0"/>
              <a:t> </a:t>
            </a:r>
            <a:r>
              <a:rPr lang="de-DE" dirty="0" err="1"/>
              <a:t>persepctives</a:t>
            </a:r>
            <a:r>
              <a:rPr lang="de-DE" dirty="0"/>
              <a:t> and </a:t>
            </a:r>
            <a:r>
              <a:rPr lang="de-DE" dirty="0" err="1"/>
              <a:t>aims</a:t>
            </a:r>
            <a:r>
              <a:rPr lang="de-DE" dirty="0"/>
              <a:t> - so </a:t>
            </a:r>
            <a:r>
              <a:rPr lang="de-DE" dirty="0" err="1"/>
              <a:t>why</a:t>
            </a:r>
            <a:r>
              <a:rPr lang="de-DE" dirty="0"/>
              <a:t> </a:t>
            </a:r>
            <a:r>
              <a:rPr lang="de-DE" dirty="0" err="1"/>
              <a:t>bother</a:t>
            </a:r>
            <a:r>
              <a:rPr lang="de-DE" dirty="0"/>
              <a:t> </a:t>
            </a:r>
            <a:r>
              <a:rPr lang="de-DE" dirty="0" err="1"/>
              <a:t>bringing</a:t>
            </a:r>
            <a:r>
              <a:rPr lang="de-DE" dirty="0"/>
              <a:t> </a:t>
            </a:r>
            <a:r>
              <a:rPr lang="de-DE" dirty="0" err="1"/>
              <a:t>them</a:t>
            </a:r>
            <a:r>
              <a:rPr lang="de-DE" dirty="0"/>
              <a:t> </a:t>
            </a:r>
            <a:r>
              <a:rPr lang="de-DE" dirty="0" err="1"/>
              <a:t>together</a:t>
            </a:r>
            <a:r>
              <a:rPr lang="de-DE" dirty="0"/>
              <a:t>?</a:t>
            </a:r>
          </a:p>
          <a:p>
            <a:pPr marL="0" indent="0">
              <a:buFont typeface="Arial" panose="020B0604020202020204" pitchFamily="34" charset="0"/>
              <a:buNone/>
            </a:pPr>
            <a:r>
              <a:rPr lang="de-DE" dirty="0"/>
              <a:t>But WE ARGUE </a:t>
            </a:r>
            <a:r>
              <a:rPr lang="de-DE" dirty="0" err="1"/>
              <a:t>that</a:t>
            </a:r>
            <a:r>
              <a:rPr lang="de-DE" dirty="0"/>
              <a:t> </a:t>
            </a:r>
            <a:r>
              <a:rPr lang="de-DE" dirty="0" err="1"/>
              <a:t>for</a:t>
            </a:r>
            <a:r>
              <a:rPr lang="de-DE" dirty="0"/>
              <a:t> a </a:t>
            </a:r>
            <a:r>
              <a:rPr lang="de-DE" dirty="0" err="1"/>
              <a:t>complete</a:t>
            </a:r>
            <a:r>
              <a:rPr lang="de-DE" dirty="0"/>
              <a:t> </a:t>
            </a:r>
            <a:r>
              <a:rPr lang="de-DE" dirty="0" err="1"/>
              <a:t>picture</a:t>
            </a:r>
            <a:r>
              <a:rPr lang="de-DE" dirty="0"/>
              <a:t>, </a:t>
            </a:r>
            <a:r>
              <a:rPr lang="de-DE" dirty="0" err="1"/>
              <a:t>for</a:t>
            </a:r>
            <a:r>
              <a:rPr lang="de-DE" dirty="0"/>
              <a:t> </a:t>
            </a:r>
            <a:r>
              <a:rPr lang="de-DE" dirty="0" err="1"/>
              <a:t>progress</a:t>
            </a:r>
            <a:r>
              <a:rPr lang="de-DE" dirty="0"/>
              <a:t> in </a:t>
            </a:r>
            <a:r>
              <a:rPr lang="de-DE" dirty="0" err="1"/>
              <a:t>understanding</a:t>
            </a:r>
            <a:r>
              <a:rPr lang="de-DE" dirty="0"/>
              <a:t> </a:t>
            </a:r>
            <a:r>
              <a:rPr lang="de-DE" dirty="0" err="1"/>
              <a:t>of</a:t>
            </a:r>
            <a:r>
              <a:rPr lang="de-DE" dirty="0"/>
              <a:t> </a:t>
            </a:r>
            <a:r>
              <a:rPr lang="de-DE" dirty="0" err="1"/>
              <a:t>voice</a:t>
            </a:r>
            <a:r>
              <a:rPr lang="de-DE" dirty="0"/>
              <a:t> </a:t>
            </a:r>
            <a:r>
              <a:rPr lang="de-DE" dirty="0" err="1"/>
              <a:t>naturalness</a:t>
            </a:r>
            <a:r>
              <a:rPr lang="de-DE" dirty="0"/>
              <a:t>, </a:t>
            </a:r>
            <a:r>
              <a:rPr lang="de-DE" dirty="0" err="1"/>
              <a:t>we</a:t>
            </a:r>
            <a:r>
              <a:rPr lang="de-DE" dirty="0"/>
              <a:t> </a:t>
            </a:r>
            <a:r>
              <a:rPr lang="de-DE" dirty="0" err="1"/>
              <a:t>need</a:t>
            </a:r>
            <a:r>
              <a:rPr lang="de-DE" dirty="0"/>
              <a:t> </a:t>
            </a:r>
            <a:r>
              <a:rPr lang="de-DE" dirty="0" err="1"/>
              <a:t>to</a:t>
            </a:r>
            <a:r>
              <a:rPr lang="de-DE" dirty="0"/>
              <a:t> pool </a:t>
            </a:r>
            <a:r>
              <a:rPr lang="de-DE" dirty="0" err="1"/>
              <a:t>evidence</a:t>
            </a:r>
            <a:r>
              <a:rPr lang="de-DE" dirty="0"/>
              <a:t> </a:t>
            </a:r>
            <a:r>
              <a:rPr lang="de-DE" dirty="0" err="1"/>
              <a:t>from</a:t>
            </a:r>
            <a:r>
              <a:rPr lang="de-DE" dirty="0"/>
              <a:t> all possible </a:t>
            </a:r>
            <a:r>
              <a:rPr lang="de-DE" dirty="0" err="1"/>
              <a:t>angles</a:t>
            </a:r>
            <a:r>
              <a:rPr lang="de-DE" dirty="0"/>
              <a:t> and </a:t>
            </a:r>
            <a:r>
              <a:rPr lang="de-DE" dirty="0" err="1"/>
              <a:t>fields</a:t>
            </a:r>
            <a:r>
              <a:rPr lang="de-DE" dirty="0"/>
              <a:t>.</a:t>
            </a:r>
          </a:p>
          <a:p>
            <a:pPr marL="0" indent="0">
              <a:buFont typeface="Arial" panose="020B0604020202020204" pitchFamily="34" charset="0"/>
              <a:buNone/>
            </a:pPr>
            <a:r>
              <a:rPr lang="de-DE" dirty="0"/>
              <a:t>Here </a:t>
            </a:r>
            <a:r>
              <a:rPr lang="de-DE" dirty="0" err="1"/>
              <a:t>is</a:t>
            </a:r>
            <a:r>
              <a:rPr lang="de-DE" dirty="0"/>
              <a:t> </a:t>
            </a:r>
            <a:r>
              <a:rPr lang="de-DE" dirty="0" err="1"/>
              <a:t>one</a:t>
            </a:r>
            <a:r>
              <a:rPr lang="de-DE" dirty="0"/>
              <a:t> </a:t>
            </a:r>
            <a:r>
              <a:rPr lang="de-DE" dirty="0" err="1"/>
              <a:t>current</a:t>
            </a:r>
            <a:r>
              <a:rPr lang="de-DE" dirty="0"/>
              <a:t> </a:t>
            </a:r>
            <a:r>
              <a:rPr lang="de-DE" dirty="0" err="1"/>
              <a:t>example</a:t>
            </a:r>
            <a:r>
              <a:rPr lang="de-DE" dirty="0"/>
              <a:t> </a:t>
            </a:r>
            <a:r>
              <a:rPr lang="de-DE" dirty="0" err="1"/>
              <a:t>to</a:t>
            </a:r>
            <a:r>
              <a:rPr lang="de-DE" dirty="0"/>
              <a:t> </a:t>
            </a:r>
            <a:r>
              <a:rPr lang="de-DE" dirty="0" err="1"/>
              <a:t>illustrate</a:t>
            </a:r>
            <a:r>
              <a:rPr lang="de-DE" dirty="0"/>
              <a:t> </a:t>
            </a:r>
            <a:r>
              <a:rPr lang="de-DE" dirty="0" err="1"/>
              <a:t>that</a:t>
            </a:r>
            <a:endParaRPr lang="de-DE" dirty="0"/>
          </a:p>
          <a:p>
            <a:pPr marL="0" indent="0">
              <a:buFont typeface="Arial" panose="020B0604020202020204" pitchFamily="34" charset="0"/>
              <a:buNone/>
            </a:pPr>
            <a:r>
              <a:rPr lang="de-DE" dirty="0"/>
              <a:t>This </a:t>
            </a:r>
            <a:r>
              <a:rPr lang="de-DE" dirty="0" err="1"/>
              <a:t>paper</a:t>
            </a:r>
            <a:r>
              <a:rPr lang="de-DE" dirty="0"/>
              <a:t> just </a:t>
            </a:r>
            <a:r>
              <a:rPr lang="de-DE" dirty="0" err="1"/>
              <a:t>came</a:t>
            </a:r>
            <a:r>
              <a:rPr lang="de-DE" dirty="0"/>
              <a:t> out 2 </a:t>
            </a:r>
            <a:r>
              <a:rPr lang="de-DE" dirty="0" err="1"/>
              <a:t>months</a:t>
            </a:r>
            <a:r>
              <a:rPr lang="de-DE" dirty="0"/>
              <a:t> </a:t>
            </a:r>
            <a:r>
              <a:rPr lang="de-DE" dirty="0" err="1"/>
              <a:t>ago</a:t>
            </a:r>
            <a:r>
              <a:rPr lang="de-DE" dirty="0"/>
              <a:t>, and </a:t>
            </a:r>
            <a:r>
              <a:rPr lang="de-DE" dirty="0" err="1"/>
              <a:t>asks</a:t>
            </a:r>
            <a:r>
              <a:rPr lang="de-DE" dirty="0"/>
              <a:t> </a:t>
            </a:r>
            <a:r>
              <a:rPr lang="de-DE" dirty="0" err="1"/>
              <a:t>whether</a:t>
            </a:r>
            <a:r>
              <a:rPr lang="de-DE" dirty="0"/>
              <a:t> </a:t>
            </a:r>
            <a:r>
              <a:rPr lang="de-DE" dirty="0" err="1"/>
              <a:t>there</a:t>
            </a:r>
            <a:r>
              <a:rPr lang="de-DE" dirty="0"/>
              <a:t> </a:t>
            </a:r>
            <a:r>
              <a:rPr lang="de-DE" dirty="0" err="1"/>
              <a:t>is</a:t>
            </a:r>
            <a:r>
              <a:rPr lang="de-DE" dirty="0"/>
              <a:t> an </a:t>
            </a:r>
            <a:r>
              <a:rPr lang="de-DE" dirty="0" err="1"/>
              <a:t>uncanny</a:t>
            </a:r>
            <a:r>
              <a:rPr lang="de-DE" dirty="0"/>
              <a:t> </a:t>
            </a:r>
            <a:r>
              <a:rPr lang="de-DE" dirty="0" err="1"/>
              <a:t>valley</a:t>
            </a:r>
            <a:r>
              <a:rPr lang="de-DE" dirty="0"/>
              <a:t> </a:t>
            </a:r>
            <a:r>
              <a:rPr lang="de-DE" dirty="0" err="1"/>
              <a:t>for</a:t>
            </a:r>
            <a:r>
              <a:rPr lang="de-DE" dirty="0"/>
              <a:t> human </a:t>
            </a:r>
            <a:r>
              <a:rPr lang="de-DE" dirty="0" err="1"/>
              <a:t>voices</a:t>
            </a:r>
            <a:r>
              <a:rPr lang="de-DE" dirty="0"/>
              <a:t>. In </a:t>
            </a:r>
            <a:r>
              <a:rPr lang="de-DE" dirty="0" err="1"/>
              <a:t>fact</a:t>
            </a:r>
            <a:r>
              <a:rPr lang="de-DE" dirty="0"/>
              <a:t>, </a:t>
            </a:r>
            <a:r>
              <a:rPr lang="de-DE" dirty="0" err="1"/>
              <a:t>it´s</a:t>
            </a:r>
            <a:r>
              <a:rPr lang="de-DE" dirty="0"/>
              <a:t> </a:t>
            </a:r>
            <a:r>
              <a:rPr lang="de-DE" dirty="0" err="1"/>
              <a:t>the</a:t>
            </a:r>
            <a:r>
              <a:rPr lang="de-DE" dirty="0"/>
              <a:t> </a:t>
            </a:r>
            <a:r>
              <a:rPr lang="de-DE" dirty="0" err="1"/>
              <a:t>only</a:t>
            </a:r>
            <a:r>
              <a:rPr lang="de-DE" dirty="0"/>
              <a:t> </a:t>
            </a:r>
            <a:r>
              <a:rPr lang="de-DE" dirty="0" err="1"/>
              <a:t>one</a:t>
            </a:r>
            <a:r>
              <a:rPr lang="de-DE" dirty="0"/>
              <a:t> </a:t>
            </a:r>
            <a:r>
              <a:rPr lang="de-DE" dirty="0" err="1"/>
              <a:t>of</a:t>
            </a:r>
            <a:r>
              <a:rPr lang="de-DE" dirty="0"/>
              <a:t> a </a:t>
            </a:r>
            <a:r>
              <a:rPr lang="de-DE" dirty="0" err="1"/>
              <a:t>small</a:t>
            </a:r>
            <a:r>
              <a:rPr lang="de-DE" dirty="0"/>
              <a:t> </a:t>
            </a:r>
            <a:r>
              <a:rPr lang="de-DE" dirty="0" err="1"/>
              <a:t>number</a:t>
            </a:r>
            <a:r>
              <a:rPr lang="de-DE" dirty="0"/>
              <a:t> </a:t>
            </a:r>
            <a:r>
              <a:rPr lang="de-DE" dirty="0" err="1"/>
              <a:t>that</a:t>
            </a:r>
            <a:r>
              <a:rPr lang="de-DE" dirty="0"/>
              <a:t> </a:t>
            </a:r>
            <a:r>
              <a:rPr lang="de-DE" dirty="0" err="1"/>
              <a:t>looked</a:t>
            </a:r>
            <a:r>
              <a:rPr lang="de-DE" dirty="0"/>
              <a:t> at </a:t>
            </a:r>
            <a:r>
              <a:rPr lang="de-DE" dirty="0" err="1"/>
              <a:t>this</a:t>
            </a:r>
            <a:r>
              <a:rPr lang="de-DE" dirty="0"/>
              <a:t> </a:t>
            </a:r>
            <a:r>
              <a:rPr lang="de-DE" dirty="0" err="1"/>
              <a:t>phenomenon</a:t>
            </a:r>
            <a:r>
              <a:rPr lang="de-DE" dirty="0"/>
              <a:t> </a:t>
            </a:r>
            <a:r>
              <a:rPr lang="de-DE" dirty="0" err="1"/>
              <a:t>for</a:t>
            </a:r>
            <a:r>
              <a:rPr lang="de-DE" dirty="0"/>
              <a:t> different </a:t>
            </a:r>
            <a:r>
              <a:rPr lang="de-DE" dirty="0" err="1"/>
              <a:t>voice</a:t>
            </a:r>
            <a:r>
              <a:rPr lang="de-DE" dirty="0"/>
              <a:t> </a:t>
            </a:r>
            <a:r>
              <a:rPr lang="de-DE" dirty="0" err="1"/>
              <a:t>categories</a:t>
            </a:r>
            <a:r>
              <a:rPr lang="de-DE" dirty="0"/>
              <a:t> </a:t>
            </a:r>
            <a:r>
              <a:rPr lang="de-DE" dirty="0" err="1"/>
              <a:t>including</a:t>
            </a:r>
            <a:r>
              <a:rPr lang="de-DE" dirty="0"/>
              <a:t> </a:t>
            </a:r>
            <a:r>
              <a:rPr lang="de-DE" dirty="0" err="1"/>
              <a:t>pathologigal</a:t>
            </a:r>
            <a:r>
              <a:rPr lang="de-DE" dirty="0"/>
              <a:t>, </a:t>
            </a:r>
            <a:r>
              <a:rPr lang="de-DE" dirty="0" err="1"/>
              <a:t>synthesized</a:t>
            </a:r>
            <a:r>
              <a:rPr lang="de-DE" dirty="0"/>
              <a:t>, </a:t>
            </a:r>
            <a:r>
              <a:rPr lang="de-DE" dirty="0" err="1"/>
              <a:t>manipulated</a:t>
            </a:r>
            <a:r>
              <a:rPr lang="de-DE" dirty="0"/>
              <a:t> and </a:t>
            </a:r>
            <a:r>
              <a:rPr lang="de-DE" dirty="0" err="1"/>
              <a:t>healthy</a:t>
            </a:r>
            <a:r>
              <a:rPr lang="de-DE" dirty="0"/>
              <a:t> human </a:t>
            </a:r>
            <a:r>
              <a:rPr lang="de-DE" dirty="0" err="1"/>
              <a:t>voice</a:t>
            </a:r>
            <a:r>
              <a:rPr lang="de-DE" dirty="0"/>
              <a:t>. </a:t>
            </a:r>
            <a:r>
              <a:rPr lang="de-DE" dirty="0" err="1"/>
              <a:t>What´s</a:t>
            </a:r>
            <a:r>
              <a:rPr lang="de-DE" dirty="0"/>
              <a:t> </a:t>
            </a:r>
            <a:r>
              <a:rPr lang="de-DE" dirty="0" err="1"/>
              <a:t>the</a:t>
            </a:r>
            <a:r>
              <a:rPr lang="de-DE" dirty="0"/>
              <a:t> UV? </a:t>
            </a:r>
            <a:r>
              <a:rPr lang="de-DE" b="1" dirty="0" err="1"/>
              <a:t>Ss</a:t>
            </a:r>
            <a:r>
              <a:rPr lang="de-DE" b="1" dirty="0"/>
              <a:t> </a:t>
            </a:r>
            <a:r>
              <a:rPr lang="de-DE" dirty="0" err="1"/>
              <a:t>Essentially</a:t>
            </a:r>
            <a:r>
              <a:rPr lang="de-DE" dirty="0"/>
              <a:t>, </a:t>
            </a:r>
            <a:r>
              <a:rPr lang="de-DE" dirty="0" err="1"/>
              <a:t>with</a:t>
            </a:r>
            <a:r>
              <a:rPr lang="de-DE" dirty="0"/>
              <a:t> </a:t>
            </a:r>
            <a:r>
              <a:rPr lang="de-DE" dirty="0" err="1"/>
              <a:t>greater</a:t>
            </a:r>
            <a:r>
              <a:rPr lang="de-DE" dirty="0"/>
              <a:t> human </a:t>
            </a:r>
            <a:r>
              <a:rPr lang="de-DE" dirty="0" err="1"/>
              <a:t>likeness</a:t>
            </a:r>
            <a:r>
              <a:rPr lang="de-DE" dirty="0"/>
              <a:t> social </a:t>
            </a:r>
            <a:r>
              <a:rPr lang="de-DE" dirty="0" err="1"/>
              <a:t>stimuli</a:t>
            </a:r>
            <a:r>
              <a:rPr lang="de-DE" dirty="0"/>
              <a:t> </a:t>
            </a:r>
            <a:r>
              <a:rPr lang="de-DE" dirty="0" err="1"/>
              <a:t>are</a:t>
            </a:r>
            <a:r>
              <a:rPr lang="de-DE" dirty="0"/>
              <a:t> also </a:t>
            </a:r>
            <a:r>
              <a:rPr lang="de-DE" dirty="0" err="1"/>
              <a:t>rated</a:t>
            </a:r>
            <a:r>
              <a:rPr lang="de-DE" dirty="0"/>
              <a:t> </a:t>
            </a:r>
            <a:r>
              <a:rPr lang="de-DE" dirty="0" err="1"/>
              <a:t>more</a:t>
            </a:r>
            <a:r>
              <a:rPr lang="de-DE" dirty="0"/>
              <a:t> </a:t>
            </a:r>
            <a:r>
              <a:rPr lang="de-DE" dirty="0" err="1"/>
              <a:t>likable</a:t>
            </a:r>
            <a:r>
              <a:rPr lang="de-DE" dirty="0"/>
              <a:t>, but </a:t>
            </a:r>
            <a:r>
              <a:rPr lang="de-DE" dirty="0" err="1"/>
              <a:t>the</a:t>
            </a:r>
            <a:r>
              <a:rPr lang="de-DE" dirty="0"/>
              <a:t> </a:t>
            </a:r>
            <a:r>
              <a:rPr lang="de-DE" dirty="0" err="1"/>
              <a:t>uncanny</a:t>
            </a:r>
            <a:r>
              <a:rPr lang="de-DE" dirty="0"/>
              <a:t> </a:t>
            </a:r>
            <a:r>
              <a:rPr lang="de-DE" dirty="0" err="1"/>
              <a:t>valley</a:t>
            </a:r>
            <a:r>
              <a:rPr lang="de-DE" dirty="0"/>
              <a:t> </a:t>
            </a:r>
            <a:r>
              <a:rPr lang="de-DE" dirty="0" err="1"/>
              <a:t>reflects</a:t>
            </a:r>
            <a:r>
              <a:rPr lang="de-DE" dirty="0"/>
              <a:t> a </a:t>
            </a:r>
            <a:r>
              <a:rPr lang="de-DE" dirty="0" err="1"/>
              <a:t>dip</a:t>
            </a:r>
            <a:r>
              <a:rPr lang="de-DE" dirty="0"/>
              <a:t> in </a:t>
            </a:r>
            <a:r>
              <a:rPr lang="de-DE" dirty="0" err="1"/>
              <a:t>likeability</a:t>
            </a:r>
            <a:r>
              <a:rPr lang="de-DE" dirty="0"/>
              <a:t> just in </a:t>
            </a:r>
            <a:r>
              <a:rPr lang="de-DE" dirty="0" err="1"/>
              <a:t>the</a:t>
            </a:r>
            <a:r>
              <a:rPr lang="de-DE" dirty="0"/>
              <a:t> </a:t>
            </a:r>
            <a:r>
              <a:rPr lang="de-DE" dirty="0" err="1"/>
              <a:t>eerie</a:t>
            </a:r>
            <a:r>
              <a:rPr lang="de-DE" dirty="0"/>
              <a:t> </a:t>
            </a:r>
            <a:r>
              <a:rPr lang="de-DE" dirty="0" err="1"/>
              <a:t>region</a:t>
            </a:r>
            <a:r>
              <a:rPr lang="de-DE" dirty="0"/>
              <a:t> </a:t>
            </a:r>
            <a:r>
              <a:rPr lang="de-DE" dirty="0" err="1"/>
              <a:t>where</a:t>
            </a:r>
            <a:r>
              <a:rPr lang="de-DE" dirty="0"/>
              <a:t> a </a:t>
            </a:r>
            <a:r>
              <a:rPr lang="de-DE" dirty="0" err="1"/>
              <a:t>stimuus</a:t>
            </a:r>
            <a:r>
              <a:rPr lang="de-DE" dirty="0"/>
              <a:t> </a:t>
            </a:r>
            <a:r>
              <a:rPr lang="de-DE" dirty="0" err="1"/>
              <a:t>is</a:t>
            </a:r>
            <a:r>
              <a:rPr lang="de-DE" dirty="0"/>
              <a:t> </a:t>
            </a:r>
            <a:r>
              <a:rPr lang="de-DE" dirty="0" err="1"/>
              <a:t>perceived</a:t>
            </a:r>
            <a:r>
              <a:rPr lang="de-DE" dirty="0"/>
              <a:t> </a:t>
            </a:r>
            <a:r>
              <a:rPr lang="de-DE" dirty="0" err="1"/>
              <a:t>as</a:t>
            </a:r>
            <a:r>
              <a:rPr lang="de-DE" dirty="0"/>
              <a:t> </a:t>
            </a:r>
            <a:r>
              <a:rPr lang="de-DE" dirty="0" err="1"/>
              <a:t>almost</a:t>
            </a:r>
            <a:r>
              <a:rPr lang="de-DE" dirty="0"/>
              <a:t> but not </a:t>
            </a:r>
            <a:r>
              <a:rPr lang="de-DE" dirty="0" err="1"/>
              <a:t>quite</a:t>
            </a:r>
            <a:r>
              <a:rPr lang="de-DE" dirty="0"/>
              <a:t> human. </a:t>
            </a:r>
            <a:r>
              <a:rPr lang="de-DE" b="1" dirty="0" err="1"/>
              <a:t>Ss</a:t>
            </a:r>
            <a:r>
              <a:rPr lang="de-DE" dirty="0"/>
              <a:t> In </a:t>
            </a:r>
            <a:r>
              <a:rPr lang="de-DE" dirty="0" err="1"/>
              <a:t>fact</a:t>
            </a:r>
            <a:r>
              <a:rPr lang="de-DE" dirty="0"/>
              <a:t>, </a:t>
            </a:r>
            <a:r>
              <a:rPr lang="de-DE" dirty="0" err="1"/>
              <a:t>this</a:t>
            </a:r>
            <a:r>
              <a:rPr lang="de-DE" dirty="0"/>
              <a:t> </a:t>
            </a:r>
            <a:r>
              <a:rPr lang="de-DE" dirty="0" err="1"/>
              <a:t>study</a:t>
            </a:r>
            <a:r>
              <a:rPr lang="de-DE" dirty="0"/>
              <a:t> (and </a:t>
            </a:r>
            <a:r>
              <a:rPr lang="de-DE" dirty="0" err="1"/>
              <a:t>several</a:t>
            </a:r>
            <a:r>
              <a:rPr lang="de-DE" dirty="0"/>
              <a:t> </a:t>
            </a:r>
            <a:r>
              <a:rPr lang="de-DE" dirty="0" err="1"/>
              <a:t>other</a:t>
            </a:r>
            <a:r>
              <a:rPr lang="de-DE" dirty="0"/>
              <a:t> </a:t>
            </a:r>
            <a:r>
              <a:rPr lang="de-DE" dirty="0" err="1"/>
              <a:t>studies</a:t>
            </a:r>
            <a:r>
              <a:rPr lang="de-DE" dirty="0"/>
              <a:t>) </a:t>
            </a:r>
            <a:r>
              <a:rPr lang="de-DE" dirty="0" err="1"/>
              <a:t>did</a:t>
            </a:r>
            <a:r>
              <a:rPr lang="de-DE" dirty="0"/>
              <a:t> not find </a:t>
            </a:r>
            <a:r>
              <a:rPr lang="de-DE" dirty="0" err="1"/>
              <a:t>evidence</a:t>
            </a:r>
            <a:r>
              <a:rPr lang="de-DE" dirty="0"/>
              <a:t> </a:t>
            </a:r>
            <a:r>
              <a:rPr lang="de-DE" dirty="0" err="1"/>
              <a:t>for</a:t>
            </a:r>
            <a:r>
              <a:rPr lang="de-DE" dirty="0"/>
              <a:t> an UV in </a:t>
            </a:r>
            <a:r>
              <a:rPr lang="de-DE" dirty="0" err="1"/>
              <a:t>the</a:t>
            </a:r>
            <a:r>
              <a:rPr lang="de-DE" dirty="0"/>
              <a:t> </a:t>
            </a:r>
            <a:r>
              <a:rPr lang="de-DE" dirty="0" err="1"/>
              <a:t>case</a:t>
            </a:r>
            <a:r>
              <a:rPr lang="de-DE" dirty="0"/>
              <a:t> </a:t>
            </a:r>
            <a:r>
              <a:rPr lang="de-DE" dirty="0" err="1"/>
              <a:t>of</a:t>
            </a:r>
            <a:r>
              <a:rPr lang="de-DE" dirty="0"/>
              <a:t> </a:t>
            </a:r>
            <a:r>
              <a:rPr lang="de-DE" dirty="0" err="1"/>
              <a:t>synthetic</a:t>
            </a:r>
            <a:r>
              <a:rPr lang="de-DE" dirty="0"/>
              <a:t> </a:t>
            </a:r>
            <a:r>
              <a:rPr lang="de-DE" dirty="0" err="1"/>
              <a:t>voices</a:t>
            </a:r>
            <a:r>
              <a:rPr lang="de-DE" dirty="0"/>
              <a:t>, but </a:t>
            </a:r>
            <a:r>
              <a:rPr lang="de-DE" dirty="0" err="1"/>
              <a:t>when</a:t>
            </a:r>
            <a:r>
              <a:rPr lang="de-DE" dirty="0"/>
              <a:t> </a:t>
            </a:r>
            <a:r>
              <a:rPr lang="de-DE" dirty="0" err="1"/>
              <a:t>you</a:t>
            </a:r>
            <a:r>
              <a:rPr lang="de-DE" dirty="0"/>
              <a:t> </a:t>
            </a:r>
            <a:r>
              <a:rPr lang="de-DE" dirty="0" err="1"/>
              <a:t>integrate</a:t>
            </a:r>
            <a:r>
              <a:rPr lang="de-DE" dirty="0"/>
              <a:t> </a:t>
            </a:r>
            <a:r>
              <a:rPr lang="de-DE" dirty="0" err="1"/>
              <a:t>across</a:t>
            </a:r>
            <a:r>
              <a:rPr lang="de-DE" dirty="0"/>
              <a:t> all </a:t>
            </a:r>
            <a:r>
              <a:rPr lang="de-DE" dirty="0" err="1"/>
              <a:t>categories</a:t>
            </a:r>
            <a:r>
              <a:rPr lang="de-DE" dirty="0"/>
              <a:t> </a:t>
            </a:r>
            <a:r>
              <a:rPr lang="de-DE" dirty="0" err="1"/>
              <a:t>Ss</a:t>
            </a:r>
            <a:r>
              <a:rPr lang="de-DE" dirty="0"/>
              <a:t>, </a:t>
            </a:r>
            <a:r>
              <a:rPr lang="de-DE" dirty="0" err="1"/>
              <a:t>then</a:t>
            </a:r>
            <a:r>
              <a:rPr lang="de-DE" dirty="0"/>
              <a:t> Diel and Lewis </a:t>
            </a:r>
            <a:r>
              <a:rPr lang="de-DE" dirty="0" err="1"/>
              <a:t>argue</a:t>
            </a:r>
            <a:r>
              <a:rPr lang="de-DE" dirty="0"/>
              <a:t> </a:t>
            </a:r>
            <a:r>
              <a:rPr lang="de-DE" dirty="0" err="1"/>
              <a:t>that</a:t>
            </a:r>
            <a:r>
              <a:rPr lang="de-DE" dirty="0"/>
              <a:t> </a:t>
            </a:r>
            <a:r>
              <a:rPr lang="de-DE" dirty="0" err="1"/>
              <a:t>they</a:t>
            </a:r>
            <a:r>
              <a:rPr lang="de-DE" dirty="0"/>
              <a:t> </a:t>
            </a:r>
            <a:r>
              <a:rPr lang="de-DE" dirty="0" err="1"/>
              <a:t>clearly</a:t>
            </a:r>
            <a:r>
              <a:rPr lang="de-DE" dirty="0"/>
              <a:t> find an UV </a:t>
            </a:r>
            <a:r>
              <a:rPr lang="de-DE" dirty="0" err="1"/>
              <a:t>effect</a:t>
            </a:r>
            <a:r>
              <a:rPr lang="de-DE" dirty="0"/>
              <a:t> - </a:t>
            </a:r>
            <a:r>
              <a:rPr lang="de-DE" dirty="0" err="1"/>
              <a:t>although</a:t>
            </a:r>
            <a:r>
              <a:rPr lang="de-DE" dirty="0"/>
              <a:t> </a:t>
            </a:r>
            <a:r>
              <a:rPr lang="de-DE" dirty="0" err="1"/>
              <a:t>you</a:t>
            </a:r>
            <a:r>
              <a:rPr lang="de-DE" dirty="0"/>
              <a:t> </a:t>
            </a:r>
            <a:r>
              <a:rPr lang="de-DE" dirty="0" err="1"/>
              <a:t>can</a:t>
            </a:r>
            <a:r>
              <a:rPr lang="de-DE" dirty="0"/>
              <a:t> </a:t>
            </a:r>
            <a:r>
              <a:rPr lang="de-DE" dirty="0" err="1"/>
              <a:t>see</a:t>
            </a:r>
            <a:r>
              <a:rPr lang="de-DE" dirty="0"/>
              <a:t> </a:t>
            </a:r>
            <a:r>
              <a:rPr lang="de-DE" dirty="0" err="1"/>
              <a:t>that</a:t>
            </a:r>
            <a:r>
              <a:rPr lang="de-DE" dirty="0"/>
              <a:t> </a:t>
            </a:r>
            <a:r>
              <a:rPr lang="de-DE" dirty="0" err="1"/>
              <a:t>this</a:t>
            </a:r>
            <a:r>
              <a:rPr lang="de-DE" dirty="0"/>
              <a:t> </a:t>
            </a:r>
            <a:r>
              <a:rPr lang="de-DE" dirty="0" err="1"/>
              <a:t>effect</a:t>
            </a:r>
            <a:r>
              <a:rPr lang="de-DE" dirty="0"/>
              <a:t> </a:t>
            </a:r>
            <a:r>
              <a:rPr lang="de-DE" dirty="0" err="1"/>
              <a:t>is</a:t>
            </a:r>
            <a:r>
              <a:rPr lang="de-DE" dirty="0"/>
              <a:t> </a:t>
            </a:r>
            <a:r>
              <a:rPr lang="de-DE" dirty="0" err="1"/>
              <a:t>clearly</a:t>
            </a:r>
            <a:r>
              <a:rPr lang="de-DE" dirty="0"/>
              <a:t> </a:t>
            </a:r>
            <a:r>
              <a:rPr lang="de-DE" dirty="0" err="1"/>
              <a:t>driven</a:t>
            </a:r>
            <a:r>
              <a:rPr lang="de-DE" dirty="0"/>
              <a:t> </a:t>
            </a:r>
            <a:r>
              <a:rPr lang="de-DE" dirty="0" err="1"/>
              <a:t>by</a:t>
            </a:r>
            <a:r>
              <a:rPr lang="de-DE" dirty="0"/>
              <a:t> </a:t>
            </a:r>
            <a:r>
              <a:rPr lang="de-DE" dirty="0" err="1"/>
              <a:t>the</a:t>
            </a:r>
            <a:r>
              <a:rPr lang="de-DE" dirty="0"/>
              <a:t> </a:t>
            </a:r>
            <a:r>
              <a:rPr lang="de-DE" dirty="0" err="1"/>
              <a:t>pathological</a:t>
            </a:r>
            <a:r>
              <a:rPr lang="de-DE" dirty="0"/>
              <a:t> </a:t>
            </a:r>
            <a:r>
              <a:rPr lang="de-DE" dirty="0" err="1"/>
              <a:t>voices</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14</a:t>
            </a:fld>
            <a:endParaRPr lang="de-DE"/>
          </a:p>
        </p:txBody>
      </p:sp>
    </p:spTree>
    <p:extLst>
      <p:ext uri="{BB962C8B-B14F-4D97-AF65-F5344CB8AC3E}">
        <p14:creationId xmlns:p14="http://schemas.microsoft.com/office/powerpoint/2010/main" val="3630118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Last </a:t>
            </a:r>
            <a:r>
              <a:rPr lang="de-DE" dirty="0" err="1"/>
              <a:t>issue</a:t>
            </a:r>
            <a:r>
              <a:rPr lang="de-DE" dirty="0"/>
              <a:t>: </a:t>
            </a:r>
            <a:r>
              <a:rPr lang="de-DE" dirty="0" err="1"/>
              <a:t>Insufficient</a:t>
            </a:r>
            <a:r>
              <a:rPr lang="de-DE" dirty="0"/>
              <a:t> </a:t>
            </a:r>
            <a:r>
              <a:rPr lang="de-DE" dirty="0" err="1"/>
              <a:t>anchoring</a:t>
            </a:r>
            <a:r>
              <a:rPr lang="de-DE" dirty="0"/>
              <a:t> in </a:t>
            </a:r>
            <a:r>
              <a:rPr lang="de-DE" dirty="0" err="1"/>
              <a:t>voice</a:t>
            </a:r>
            <a:r>
              <a:rPr lang="de-DE" dirty="0"/>
              <a:t> </a:t>
            </a:r>
            <a:r>
              <a:rPr lang="de-DE" dirty="0" err="1"/>
              <a:t>theory</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15</a:t>
            </a:fld>
            <a:endParaRPr lang="de-DE"/>
          </a:p>
        </p:txBody>
      </p:sp>
    </p:spTree>
    <p:extLst>
      <p:ext uri="{BB962C8B-B14F-4D97-AF65-F5344CB8AC3E}">
        <p14:creationId xmlns:p14="http://schemas.microsoft.com/office/powerpoint/2010/main" val="639579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err="1"/>
              <a:t>Remember</a:t>
            </a:r>
            <a:r>
              <a:rPr lang="de-DE" dirty="0"/>
              <a:t> </a:t>
            </a:r>
            <a:r>
              <a:rPr lang="de-DE" dirty="0" err="1"/>
              <a:t>the</a:t>
            </a:r>
            <a:r>
              <a:rPr lang="de-DE" dirty="0"/>
              <a:t> </a:t>
            </a:r>
            <a:r>
              <a:rPr lang="de-DE" dirty="0" err="1"/>
              <a:t>green</a:t>
            </a:r>
            <a:r>
              <a:rPr lang="de-DE" dirty="0"/>
              <a:t> </a:t>
            </a:r>
            <a:r>
              <a:rPr lang="de-DE" dirty="0" err="1"/>
              <a:t>guys</a:t>
            </a:r>
            <a:r>
              <a:rPr lang="de-DE" dirty="0"/>
              <a:t> </a:t>
            </a:r>
            <a:r>
              <a:rPr lang="de-DE" dirty="0" err="1"/>
              <a:t>here</a:t>
            </a:r>
            <a:r>
              <a:rPr lang="de-DE" dirty="0"/>
              <a:t> </a:t>
            </a:r>
            <a:r>
              <a:rPr lang="de-DE" dirty="0" err="1"/>
              <a:t>reflect</a:t>
            </a:r>
            <a:r>
              <a:rPr lang="de-DE" dirty="0"/>
              <a:t> </a:t>
            </a:r>
            <a:r>
              <a:rPr lang="de-DE" dirty="0" err="1"/>
              <a:t>influential</a:t>
            </a:r>
            <a:r>
              <a:rPr lang="de-DE" dirty="0"/>
              <a:t> </a:t>
            </a:r>
            <a:r>
              <a:rPr lang="de-DE" dirty="0" err="1"/>
              <a:t>voice</a:t>
            </a:r>
            <a:r>
              <a:rPr lang="de-DE" dirty="0"/>
              <a:t> </a:t>
            </a:r>
            <a:r>
              <a:rPr lang="de-DE" dirty="0" err="1"/>
              <a:t>theory</a:t>
            </a:r>
            <a:r>
              <a:rPr lang="de-DE" dirty="0"/>
              <a:t> </a:t>
            </a:r>
            <a:r>
              <a:rPr lang="de-DE" dirty="0" err="1"/>
              <a:t>papers</a:t>
            </a:r>
            <a:r>
              <a:rPr lang="de-DE" dirty="0"/>
              <a:t>, so</a:t>
            </a:r>
          </a:p>
          <a:p>
            <a:pPr marL="0" indent="0">
              <a:buFont typeface="Arial" panose="020B0604020202020204" pitchFamily="34" charset="0"/>
              <a:buNone/>
            </a:pPr>
            <a:r>
              <a:rPr lang="de-DE" dirty="0"/>
              <a:t>Coming back </a:t>
            </a:r>
            <a:r>
              <a:rPr lang="de-DE" dirty="0" err="1"/>
              <a:t>to</a:t>
            </a:r>
            <a:r>
              <a:rPr lang="de-DE" dirty="0"/>
              <a:t> </a:t>
            </a:r>
            <a:r>
              <a:rPr lang="de-DE" dirty="0" err="1"/>
              <a:t>this</a:t>
            </a:r>
            <a:r>
              <a:rPr lang="de-DE" dirty="0"/>
              <a:t> </a:t>
            </a:r>
            <a:r>
              <a:rPr lang="de-DE" dirty="0" err="1"/>
              <a:t>pattern</a:t>
            </a:r>
            <a:r>
              <a:rPr lang="de-DE" dirty="0"/>
              <a:t>, </a:t>
            </a:r>
            <a:r>
              <a:rPr lang="de-DE" dirty="0" err="1"/>
              <a:t>another</a:t>
            </a:r>
            <a:r>
              <a:rPr lang="de-DE" dirty="0"/>
              <a:t> </a:t>
            </a:r>
            <a:r>
              <a:rPr lang="de-DE" dirty="0" err="1"/>
              <a:t>point</a:t>
            </a:r>
            <a:r>
              <a:rPr lang="de-DE" dirty="0"/>
              <a:t> </a:t>
            </a:r>
            <a:r>
              <a:rPr lang="de-DE" dirty="0" err="1"/>
              <a:t>we</a:t>
            </a:r>
            <a:r>
              <a:rPr lang="de-DE" dirty="0"/>
              <a:t> </a:t>
            </a:r>
            <a:r>
              <a:rPr lang="de-DE" dirty="0" err="1"/>
              <a:t>noted</a:t>
            </a:r>
            <a:r>
              <a:rPr lang="de-DE" dirty="0"/>
              <a:t> </a:t>
            </a:r>
            <a:r>
              <a:rPr lang="de-DE" dirty="0" err="1"/>
              <a:t>is</a:t>
            </a:r>
            <a:r>
              <a:rPr lang="de-DE" dirty="0"/>
              <a:t> </a:t>
            </a:r>
            <a:r>
              <a:rPr lang="de-DE" dirty="0" err="1"/>
              <a:t>that</a:t>
            </a:r>
            <a:r>
              <a:rPr lang="de-DE" dirty="0"/>
              <a:t> </a:t>
            </a:r>
            <a:r>
              <a:rPr lang="de-DE" dirty="0" err="1"/>
              <a:t>there</a:t>
            </a:r>
            <a:r>
              <a:rPr lang="de-DE" dirty="0"/>
              <a:t> </a:t>
            </a:r>
            <a:r>
              <a:rPr lang="de-DE" dirty="0" err="1"/>
              <a:t>is</a:t>
            </a:r>
            <a:r>
              <a:rPr lang="de-DE" dirty="0"/>
              <a:t> </a:t>
            </a:r>
            <a:r>
              <a:rPr lang="de-DE" dirty="0" err="1"/>
              <a:t>almost</a:t>
            </a:r>
            <a:r>
              <a:rPr lang="de-DE" dirty="0"/>
              <a:t> a </a:t>
            </a:r>
            <a:r>
              <a:rPr lang="de-DE" dirty="0" err="1"/>
              <a:t>complete</a:t>
            </a:r>
            <a:r>
              <a:rPr lang="de-DE" dirty="0"/>
              <a:t> lack </a:t>
            </a:r>
            <a:r>
              <a:rPr lang="de-DE" dirty="0" err="1"/>
              <a:t>of</a:t>
            </a:r>
            <a:r>
              <a:rPr lang="de-DE" dirty="0"/>
              <a:t> </a:t>
            </a:r>
            <a:r>
              <a:rPr lang="de-DE" dirty="0" err="1"/>
              <a:t>linkage</a:t>
            </a:r>
            <a:r>
              <a:rPr lang="de-DE" dirty="0"/>
              <a:t> </a:t>
            </a:r>
            <a:r>
              <a:rPr lang="de-DE" dirty="0" err="1"/>
              <a:t>of</a:t>
            </a:r>
            <a:r>
              <a:rPr lang="de-DE" dirty="0"/>
              <a:t> </a:t>
            </a:r>
            <a:r>
              <a:rPr lang="de-DE" dirty="0" err="1"/>
              <a:t>these</a:t>
            </a:r>
            <a:r>
              <a:rPr lang="de-DE" dirty="0"/>
              <a:t> </a:t>
            </a:r>
            <a:r>
              <a:rPr lang="de-DE" dirty="0" err="1"/>
              <a:t>papers</a:t>
            </a:r>
            <a:r>
              <a:rPr lang="de-DE" dirty="0"/>
              <a:t> (</a:t>
            </a:r>
            <a:r>
              <a:rPr lang="de-DE" dirty="0" err="1"/>
              <a:t>with</a:t>
            </a:r>
            <a:r>
              <a:rPr lang="de-DE" dirty="0"/>
              <a:t> </a:t>
            </a:r>
            <a:r>
              <a:rPr lang="de-DE" dirty="0" err="1"/>
              <a:t>very</a:t>
            </a:r>
            <a:r>
              <a:rPr lang="de-DE" dirty="0"/>
              <a:t> </a:t>
            </a:r>
            <a:r>
              <a:rPr lang="de-DE" dirty="0" err="1"/>
              <a:t>few</a:t>
            </a:r>
            <a:r>
              <a:rPr lang="de-DE" dirty="0"/>
              <a:t> notable </a:t>
            </a:r>
            <a:r>
              <a:rPr lang="de-DE" dirty="0" err="1"/>
              <a:t>exceptions</a:t>
            </a:r>
            <a:r>
              <a:rPr lang="de-DE" dirty="0"/>
              <a:t>) </a:t>
            </a:r>
            <a:r>
              <a:rPr lang="de-DE" dirty="0" err="1"/>
              <a:t>to</a:t>
            </a:r>
            <a:r>
              <a:rPr lang="de-DE" dirty="0"/>
              <a:t> </a:t>
            </a:r>
            <a:r>
              <a:rPr lang="de-DE" dirty="0" err="1"/>
              <a:t>voice</a:t>
            </a:r>
            <a:r>
              <a:rPr lang="de-DE" dirty="0"/>
              <a:t> </a:t>
            </a:r>
            <a:r>
              <a:rPr lang="de-DE" dirty="0" err="1"/>
              <a:t>perception</a:t>
            </a:r>
            <a:r>
              <a:rPr lang="de-DE" dirty="0"/>
              <a:t> </a:t>
            </a:r>
            <a:r>
              <a:rPr lang="de-DE" dirty="0" err="1"/>
              <a:t>theory</a:t>
            </a:r>
            <a:r>
              <a:rPr lang="de-DE" dirty="0"/>
              <a:t> – </a:t>
            </a:r>
            <a:r>
              <a:rPr lang="de-DE" dirty="0" err="1"/>
              <a:t>these</a:t>
            </a:r>
            <a:r>
              <a:rPr lang="de-DE" dirty="0"/>
              <a:t> </a:t>
            </a:r>
            <a:r>
              <a:rPr lang="de-DE" dirty="0" err="1"/>
              <a:t>papers</a:t>
            </a:r>
            <a:r>
              <a:rPr lang="de-DE" dirty="0"/>
              <a:t> </a:t>
            </a:r>
            <a:r>
              <a:rPr lang="de-DE" dirty="0" err="1"/>
              <a:t>simply</a:t>
            </a:r>
            <a:r>
              <a:rPr lang="de-DE" dirty="0"/>
              <a:t> </a:t>
            </a:r>
            <a:r>
              <a:rPr lang="de-DE" dirty="0" err="1"/>
              <a:t>make</a:t>
            </a:r>
            <a:r>
              <a:rPr lang="de-DE" dirty="0"/>
              <a:t> </a:t>
            </a:r>
            <a:r>
              <a:rPr lang="de-DE" dirty="0" err="1"/>
              <a:t>no</a:t>
            </a:r>
            <a:r>
              <a:rPr lang="de-DE" dirty="0"/>
              <a:t> </a:t>
            </a:r>
            <a:r>
              <a:rPr lang="de-DE" dirty="0" err="1"/>
              <a:t>reference</a:t>
            </a:r>
            <a:r>
              <a:rPr lang="de-DE" dirty="0"/>
              <a:t> </a:t>
            </a:r>
            <a:r>
              <a:rPr lang="de-DE" dirty="0" err="1"/>
              <a:t>to</a:t>
            </a:r>
            <a:r>
              <a:rPr lang="de-DE" dirty="0"/>
              <a:t> </a:t>
            </a:r>
            <a:r>
              <a:rPr lang="de-DE" dirty="0" err="1"/>
              <a:t>theory</a:t>
            </a:r>
            <a:r>
              <a:rPr lang="de-DE" dirty="0"/>
              <a:t> and </a:t>
            </a:r>
            <a:r>
              <a:rPr lang="de-DE" dirty="0" err="1"/>
              <a:t>this</a:t>
            </a:r>
            <a:r>
              <a:rPr lang="de-DE" dirty="0"/>
              <a:t> </a:t>
            </a:r>
            <a:r>
              <a:rPr lang="de-DE" dirty="0" err="1"/>
              <a:t>is</a:t>
            </a:r>
            <a:r>
              <a:rPr lang="de-DE" dirty="0"/>
              <a:t> </a:t>
            </a:r>
            <a:r>
              <a:rPr lang="de-DE" dirty="0" err="1"/>
              <a:t>what</a:t>
            </a:r>
            <a:r>
              <a:rPr lang="de-DE" dirty="0"/>
              <a:t> </a:t>
            </a:r>
            <a:r>
              <a:rPr lang="de-DE" dirty="0" err="1"/>
              <a:t>we</a:t>
            </a:r>
            <a:r>
              <a:rPr lang="de-DE" dirty="0"/>
              <a:t> </a:t>
            </a:r>
            <a:r>
              <a:rPr lang="de-DE" dirty="0" err="1"/>
              <a:t>mean</a:t>
            </a:r>
            <a:r>
              <a:rPr lang="de-DE" dirty="0"/>
              <a:t> </a:t>
            </a:r>
            <a:r>
              <a:rPr lang="de-DE" dirty="0" err="1"/>
              <a:t>here</a:t>
            </a:r>
            <a:endParaRPr lang="de-DE" dirty="0"/>
          </a:p>
          <a:p>
            <a:pPr marL="0" indent="0">
              <a:buFont typeface="Arial" panose="020B0604020202020204" pitchFamily="34" charset="0"/>
              <a:buNone/>
            </a:pPr>
            <a:endParaRPr lang="de-DE" dirty="0"/>
          </a:p>
          <a:p>
            <a:pPr marL="171450" indent="-171450">
              <a:buFont typeface="Wingdings" panose="05000000000000000000" pitchFamily="2" charset="2"/>
              <a:buChar char="è"/>
            </a:pPr>
            <a:r>
              <a:rPr lang="de-DE" dirty="0"/>
              <a:t>Not </a:t>
            </a:r>
            <a:r>
              <a:rPr lang="de-DE" dirty="0" err="1"/>
              <a:t>rooted</a:t>
            </a:r>
            <a:r>
              <a:rPr lang="de-DE" dirty="0"/>
              <a:t> in </a:t>
            </a:r>
            <a:r>
              <a:rPr lang="de-DE" dirty="0" err="1"/>
              <a:t>voice</a:t>
            </a:r>
            <a:r>
              <a:rPr lang="de-DE" dirty="0"/>
              <a:t> </a:t>
            </a:r>
            <a:r>
              <a:rPr lang="de-DE" dirty="0" err="1"/>
              <a:t>perception</a:t>
            </a:r>
            <a:r>
              <a:rPr lang="de-DE" dirty="0"/>
              <a:t> </a:t>
            </a:r>
            <a:r>
              <a:rPr lang="de-DE" dirty="0" err="1"/>
              <a:t>theory</a:t>
            </a:r>
            <a:r>
              <a:rPr lang="de-DE" dirty="0"/>
              <a:t> (</a:t>
            </a:r>
            <a:r>
              <a:rPr lang="de-DE" dirty="0" err="1"/>
              <a:t>only</a:t>
            </a:r>
            <a:r>
              <a:rPr lang="de-DE" dirty="0"/>
              <a:t> 10 </a:t>
            </a:r>
            <a:r>
              <a:rPr lang="de-DE" dirty="0" err="1"/>
              <a:t>papers</a:t>
            </a:r>
            <a:r>
              <a:rPr lang="de-DE" dirty="0"/>
              <a:t>, but </a:t>
            </a:r>
            <a:r>
              <a:rPr lang="de-DE" dirty="0" err="1"/>
              <a:t>the</a:t>
            </a:r>
            <a:r>
              <a:rPr lang="de-DE" dirty="0"/>
              <a:t> </a:t>
            </a:r>
            <a:r>
              <a:rPr lang="de-DE" dirty="0" err="1"/>
              <a:t>picture</a:t>
            </a:r>
            <a:r>
              <a:rPr lang="de-DE" dirty="0"/>
              <a:t> </a:t>
            </a:r>
            <a:r>
              <a:rPr lang="de-DE" dirty="0" err="1"/>
              <a:t>remains</a:t>
            </a:r>
            <a:r>
              <a:rPr lang="de-DE" dirty="0"/>
              <a:t> </a:t>
            </a:r>
            <a:r>
              <a:rPr lang="de-DE" dirty="0" err="1"/>
              <a:t>the</a:t>
            </a:r>
            <a:r>
              <a:rPr lang="de-DE" dirty="0"/>
              <a:t> same </a:t>
            </a:r>
            <a:r>
              <a:rPr lang="de-DE" dirty="0" err="1"/>
              <a:t>if</a:t>
            </a:r>
            <a:r>
              <a:rPr lang="de-DE" dirty="0"/>
              <a:t> all </a:t>
            </a:r>
            <a:r>
              <a:rPr lang="de-DE" dirty="0" err="1"/>
              <a:t>approx</a:t>
            </a:r>
            <a:r>
              <a:rPr lang="de-DE" dirty="0"/>
              <a:t> 200 </a:t>
            </a:r>
            <a:r>
              <a:rPr lang="de-DE" dirty="0" err="1"/>
              <a:t>papers</a:t>
            </a:r>
            <a:r>
              <a:rPr lang="de-DE" dirty="0"/>
              <a:t> </a:t>
            </a:r>
            <a:r>
              <a:rPr lang="de-DE" dirty="0" err="1"/>
              <a:t>that</a:t>
            </a:r>
            <a:r>
              <a:rPr lang="de-DE" dirty="0"/>
              <a:t> </a:t>
            </a:r>
            <a:r>
              <a:rPr lang="de-DE" dirty="0" err="1"/>
              <a:t>were</a:t>
            </a:r>
            <a:r>
              <a:rPr lang="de-DE" dirty="0"/>
              <a:t> </a:t>
            </a:r>
            <a:r>
              <a:rPr lang="de-DE" dirty="0" err="1"/>
              <a:t>cited</a:t>
            </a:r>
            <a:r>
              <a:rPr lang="de-DE" dirty="0"/>
              <a:t> </a:t>
            </a:r>
            <a:r>
              <a:rPr lang="de-DE" dirty="0" err="1"/>
              <a:t>by</a:t>
            </a:r>
            <a:r>
              <a:rPr lang="de-DE" dirty="0"/>
              <a:t> </a:t>
            </a:r>
            <a:r>
              <a:rPr lang="de-DE" dirty="0" err="1"/>
              <a:t>Belin</a:t>
            </a:r>
            <a:r>
              <a:rPr lang="de-DE" dirty="0"/>
              <a:t> 2011 </a:t>
            </a:r>
            <a:r>
              <a:rPr lang="de-DE" dirty="0" err="1"/>
              <a:t>are</a:t>
            </a:r>
            <a:r>
              <a:rPr lang="de-DE" dirty="0"/>
              <a:t> </a:t>
            </a:r>
            <a:r>
              <a:rPr lang="de-DE" dirty="0" err="1"/>
              <a:t>included</a:t>
            </a:r>
            <a:r>
              <a:rPr lang="de-DE" dirty="0"/>
              <a:t>. all </a:t>
            </a:r>
            <a:r>
              <a:rPr lang="de-DE" dirty="0" err="1"/>
              <a:t>Metadata</a:t>
            </a:r>
            <a:r>
              <a:rPr lang="de-DE" dirty="0"/>
              <a:t> </a:t>
            </a:r>
            <a:r>
              <a:rPr lang="de-DE" dirty="0" err="1"/>
              <a:t>are</a:t>
            </a:r>
            <a:r>
              <a:rPr lang="de-DE" dirty="0"/>
              <a:t> </a:t>
            </a:r>
            <a:r>
              <a:rPr lang="de-DE" dirty="0" err="1"/>
              <a:t>from</a:t>
            </a:r>
            <a:r>
              <a:rPr lang="de-DE" dirty="0"/>
              <a:t> </a:t>
            </a:r>
            <a:r>
              <a:rPr lang="de-DE" dirty="0" err="1"/>
              <a:t>WoS</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16</a:t>
            </a:fld>
            <a:endParaRPr lang="de-DE"/>
          </a:p>
        </p:txBody>
      </p:sp>
    </p:spTree>
    <p:extLst>
      <p:ext uri="{BB962C8B-B14F-4D97-AF65-F5344CB8AC3E}">
        <p14:creationId xmlns:p14="http://schemas.microsoft.com/office/powerpoint/2010/main" val="28533489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896B2-A272-20B7-B9C8-4BDBB07DBA9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4C8437-42BC-3979-650B-4DBCAE52E84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3ADF39E-249A-9519-288B-B75ACB82AD8F}"/>
              </a:ext>
            </a:extLst>
          </p:cNvPr>
          <p:cNvSpPr>
            <a:spLocks noGrp="1"/>
          </p:cNvSpPr>
          <p:nvPr>
            <p:ph type="body" idx="1"/>
          </p:nvPr>
        </p:nvSpPr>
        <p:spPr/>
        <p:txBody>
          <a:bodyPr/>
          <a:lstStyle/>
          <a:p>
            <a:pPr marL="171450" indent="-171450">
              <a:buFont typeface="Wingdings" panose="05000000000000000000" pitchFamily="2" charset="2"/>
              <a:buChar char="è"/>
            </a:pPr>
            <a:r>
              <a:rPr lang="de-DE" dirty="0"/>
              <a:t>Take </a:t>
            </a:r>
            <a:r>
              <a:rPr lang="de-DE" dirty="0" err="1"/>
              <a:t>description</a:t>
            </a:r>
            <a:r>
              <a:rPr lang="de-DE" dirty="0"/>
              <a:t> </a:t>
            </a:r>
            <a:r>
              <a:rPr lang="de-DE" dirty="0" err="1"/>
              <a:t>from</a:t>
            </a:r>
            <a:r>
              <a:rPr lang="de-DE" dirty="0"/>
              <a:t> </a:t>
            </a:r>
            <a:r>
              <a:rPr lang="de-DE" dirty="0" err="1"/>
              <a:t>paper</a:t>
            </a:r>
            <a:endParaRPr lang="de-DE" dirty="0"/>
          </a:p>
          <a:p>
            <a:pPr marL="171450" indent="-171450">
              <a:buFont typeface="Wingdings" panose="05000000000000000000" pitchFamily="2" charset="2"/>
              <a:buChar char="è"/>
            </a:pPr>
            <a:endParaRPr lang="de-DE" dirty="0"/>
          </a:p>
          <a:p>
            <a:pPr marL="171450" indent="-171450">
              <a:buFont typeface="Wingdings" panose="05000000000000000000" pitchFamily="2" charset="2"/>
              <a:buChar char="è"/>
            </a:pPr>
            <a:r>
              <a:rPr lang="en-US" sz="1800" i="1" dirty="0">
                <a:effectLst/>
                <a:latin typeface="Calibri" panose="020F0502020204030204" pitchFamily="34" charset="0"/>
                <a:ea typeface="Calibri" panose="020F0502020204030204" pitchFamily="34" charset="0"/>
                <a:cs typeface="Times New Roman" panose="02020603050405020304" pitchFamily="18" charset="0"/>
              </a:rPr>
              <a:t>Theories of voice perception propose a multi-level processing of voice samples (left) and analyzing these samples according to their feature and auditory object patterns (mid panel), followed by the analysis of social information carried by the voice signals (right). We propose that assessing the naturalness of voices appears at the levels of voice features in low-level auditory analysis  and voice structural analysis, and it includes the assessment of acoustic deviations and acoustic likeness, as well as the assessment of pattern deviations and pattern likeness to reference voice samples. Unlike naturalness assessments, authenticity judgments mainly concern the assessment of communicative and social content. Such voice content can be expressed either spontaneously (authentic) or can be enacted (non-authentic), or it could be of a real or fake nature when it specifically concerns person-related identity information. So in a way our taxonomy also provides a conceptual framework to distinguish voice naturalness from voice authenticity (in the sense of is this an authentic emotion? Or is this an authentic identity) – and we hope that people find this framework useful as a working model.</a:t>
            </a:r>
            <a:endParaRPr lang="de-DE" dirty="0"/>
          </a:p>
        </p:txBody>
      </p:sp>
      <p:sp>
        <p:nvSpPr>
          <p:cNvPr id="4" name="Foliennummernplatzhalter 3">
            <a:extLst>
              <a:ext uri="{FF2B5EF4-FFF2-40B4-BE49-F238E27FC236}">
                <a16:creationId xmlns:a16="http://schemas.microsoft.com/office/drawing/2014/main" id="{54D231C0-F8E0-CCDC-A2FF-5B3D2D32E14A}"/>
              </a:ext>
            </a:extLst>
          </p:cNvPr>
          <p:cNvSpPr>
            <a:spLocks noGrp="1"/>
          </p:cNvSpPr>
          <p:nvPr>
            <p:ph type="sldNum" sz="quarter" idx="5"/>
          </p:nvPr>
        </p:nvSpPr>
        <p:spPr/>
        <p:txBody>
          <a:bodyPr/>
          <a:lstStyle/>
          <a:p>
            <a:fld id="{5BDADD7A-5464-40FD-B5CC-4CA36D7CC1F5}" type="slidenum">
              <a:rPr lang="de-DE" smtClean="0"/>
              <a:t>17</a:t>
            </a:fld>
            <a:endParaRPr lang="de-DE"/>
          </a:p>
        </p:txBody>
      </p:sp>
    </p:spTree>
    <p:extLst>
      <p:ext uri="{BB962C8B-B14F-4D97-AF65-F5344CB8AC3E}">
        <p14:creationId xmlns:p14="http://schemas.microsoft.com/office/powerpoint/2010/main" val="2667109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28A81-897B-A27D-8B11-8B9C1241336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783A992-490A-5F4F-E069-FC2781069F3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20232F0-3A52-C43B-E68A-547F70B001E4}"/>
              </a:ext>
            </a:extLst>
          </p:cNvPr>
          <p:cNvSpPr>
            <a:spLocks noGrp="1"/>
          </p:cNvSpPr>
          <p:nvPr>
            <p:ph type="body" idx="1"/>
          </p:nvPr>
        </p:nvSpPr>
        <p:spPr/>
        <p:txBody>
          <a:bodyPr/>
          <a:lstStyle/>
          <a:p>
            <a:pPr marL="342900" lvl="0" indent="-342900">
              <a:lnSpc>
                <a:spcPct val="200000"/>
              </a:lnSpc>
              <a:buFont typeface="Symbol" pitchFamily="2" charset="2"/>
              <a:buChar char=""/>
            </a:pPr>
            <a:r>
              <a:rPr lang="de-DE" sz="1800" dirty="0" err="1">
                <a:effectLst/>
                <a:latin typeface="Calibri" panose="020F0502020204030204" pitchFamily="34" charset="0"/>
                <a:ea typeface="Calibri" panose="020F0502020204030204" pitchFamily="34" charset="0"/>
                <a:cs typeface="Times New Roman" panose="02020603050405020304" pitchFamily="18" charset="0"/>
              </a:rPr>
              <a:t>Offer</a:t>
            </a:r>
            <a:r>
              <a:rPr lang="de-DE" sz="1800" dirty="0">
                <a:effectLst/>
                <a:latin typeface="Calibri" panose="020F0502020204030204" pitchFamily="34" charset="0"/>
                <a:ea typeface="Calibri" panose="020F0502020204030204" pitchFamily="34" charset="0"/>
                <a:cs typeface="Times New Roman" panose="02020603050405020304" pitchFamily="18" charset="0"/>
              </a:rPr>
              <a:t> a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concise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definition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voice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naturalness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both</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participants</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readers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With</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taxonomy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naturalness</a:t>
            </a:r>
            <a:r>
              <a:rPr lang="de-DE" sz="1800" dirty="0">
                <a:effectLst/>
                <a:latin typeface="Calibri" panose="020F0502020204030204" pitchFamily="34" charset="0"/>
                <a:ea typeface="Calibri" panose="020F0502020204030204" pitchFamily="34" charset="0"/>
                <a:cs typeface="Times New Roman" panose="02020603050405020304" pitchFamily="18" charset="0"/>
              </a:rPr>
              <a:t> in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Section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3,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we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offer</a:t>
            </a:r>
            <a:r>
              <a:rPr lang="de-DE" sz="1800" dirty="0">
                <a:effectLst/>
                <a:latin typeface="Calibri" panose="020F0502020204030204" pitchFamily="34" charset="0"/>
                <a:ea typeface="Calibri" panose="020F0502020204030204" pitchFamily="34" charset="0"/>
                <a:cs typeface="Times New Roman" panose="02020603050405020304" pitchFamily="18" charset="0"/>
              </a:rPr>
              <a:t> a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conceptual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framework</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that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can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be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tailored</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any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empirical</a:t>
            </a:r>
            <a:r>
              <a:rPr lang="de-DE" sz="1800" dirty="0">
                <a:effectLst/>
                <a:latin typeface="Calibri" panose="020F0502020204030204" pitchFamily="34" charset="0"/>
                <a:ea typeface="Calibri" panose="020F0502020204030204" pitchFamily="34" charset="0"/>
                <a:cs typeface="Times New Roman" panose="02020603050405020304" pitchFamily="18" charset="0"/>
              </a:rPr>
              <a:t> design, e.g.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by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specifying</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reference</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de-DE" sz="1800" dirty="0">
                <a:effectLst/>
                <a:latin typeface="Calibri" panose="020F0502020204030204" pitchFamily="34" charset="0"/>
                <a:ea typeface="Calibri" panose="020F0502020204030204" pitchFamily="34" charset="0"/>
                <a:cs typeface="Times New Roman" panose="02020603050405020304" pitchFamily="18" charset="0"/>
              </a:rPr>
              <a:t> type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deviation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under</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study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If</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used</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consistently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this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taxonomy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offers</a:t>
            </a:r>
            <a:r>
              <a:rPr lang="de-DE" sz="1800" dirty="0">
                <a:effectLst/>
                <a:latin typeface="Calibri" panose="020F0502020204030204" pitchFamily="34" charset="0"/>
                <a:ea typeface="Calibri" panose="020F0502020204030204" pitchFamily="34" charset="0"/>
                <a:cs typeface="Times New Roman" panose="02020603050405020304" pitchFamily="18" charset="0"/>
              </a:rPr>
              <a:t> quick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orientation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for</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readers</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fosters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comparability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across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findings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200000"/>
              </a:lnSpc>
              <a:buFont typeface="Symbol" pitchFamily="2" charset="2"/>
              <a:buChar char=""/>
            </a:pPr>
            <a:r>
              <a:rPr lang="de-DE" sz="1800" dirty="0">
                <a:effectLst/>
                <a:latin typeface="Calibri" panose="020F0502020204030204" pitchFamily="34" charset="0"/>
                <a:ea typeface="Calibri" panose="020F0502020204030204" pitchFamily="34" charset="0"/>
                <a:cs typeface="Times New Roman" panose="02020603050405020304" pitchFamily="18" charset="0"/>
              </a:rPr>
              <a:t>Use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consistent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keywords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make</a:t>
            </a:r>
            <a:r>
              <a:rPr lang="de-DE" sz="1800" dirty="0">
                <a:effectLst/>
                <a:latin typeface="Calibri" panose="020F0502020204030204" pitchFamily="34" charset="0"/>
                <a:ea typeface="Calibri" panose="020F0502020204030204" pitchFamily="34" charset="0"/>
                <a:cs typeface="Times New Roman" panose="02020603050405020304" pitchFamily="18" charset="0"/>
              </a:rPr>
              <a:t> relevant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research</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findable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across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disciplines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We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recommend</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naturalness</a:t>
            </a:r>
            <a:r>
              <a:rPr lang="de-DE" sz="1800" dirty="0">
                <a:effectLst/>
                <a:latin typeface="Calibri" panose="020F0502020204030204" pitchFamily="34" charset="0"/>
                <a:ea typeface="Calibri" panose="020F0502020204030204" pitchFamily="34" charset="0"/>
                <a:cs typeface="Times New Roman" panose="02020603050405020304" pitchFamily="18" charset="0"/>
              </a:rPr>
              <a:t>”, “human-</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likeness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or</a:t>
            </a:r>
            <a:r>
              <a:rPr lang="de-DE" sz="1800" dirty="0">
                <a:effectLst/>
                <a:latin typeface="Calibri" panose="020F0502020204030204" pitchFamily="34" charset="0"/>
                <a:ea typeface="Calibri" panose="020F0502020204030204" pitchFamily="34" charset="0"/>
                <a:cs typeface="Times New Roman" panose="02020603050405020304" pitchFamily="18" charset="0"/>
              </a:rPr>
              <a:t>, in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cases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discussed</a:t>
            </a:r>
            <a:r>
              <a:rPr lang="de-DE" sz="1800" dirty="0">
                <a:effectLst/>
                <a:latin typeface="Calibri" panose="020F0502020204030204" pitchFamily="34" charset="0"/>
                <a:ea typeface="Calibri" panose="020F0502020204030204" pitchFamily="34" charset="0"/>
                <a:cs typeface="Times New Roman" panose="02020603050405020304" pitchFamily="18" charset="0"/>
              </a:rPr>
              <a:t> in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Section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3.2,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authenticity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200000"/>
              </a:lnSpc>
              <a:buFont typeface="Symbol" pitchFamily="2" charset="2"/>
              <a:buChar char=""/>
            </a:pPr>
            <a:r>
              <a:rPr lang="de-DE" sz="1800" dirty="0">
                <a:effectLst/>
                <a:latin typeface="Calibri" panose="020F0502020204030204" pitchFamily="34" charset="0"/>
                <a:ea typeface="Calibri" panose="020F0502020204030204" pitchFamily="34" charset="0"/>
                <a:cs typeface="Times New Roman" panose="02020603050405020304" pitchFamily="18" charset="0"/>
              </a:rPr>
              <a:t>Include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full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reports</a:t>
            </a:r>
            <a:r>
              <a:rPr lang="de-DE" sz="1800" dirty="0">
                <a:effectLst/>
                <a:latin typeface="Calibri" panose="020F0502020204030204" pitchFamily="34" charset="0"/>
                <a:ea typeface="Calibri" panose="020F0502020204030204" pitchFamily="34" charset="0"/>
                <a:cs typeface="Times New Roman" panose="02020603050405020304" pitchFamily="18" charset="0"/>
              </a:rPr>
              <a:t> on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methodological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details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including</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acoustic</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manipulations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measurements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instructions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raters</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reports</a:t>
            </a:r>
            <a:r>
              <a:rPr lang="de-DE" sz="1800" dirty="0">
                <a:effectLst/>
                <a:latin typeface="Calibri" panose="020F0502020204030204" pitchFamily="34" charset="0"/>
                <a:ea typeface="Calibri" panose="020F0502020204030204" pitchFamily="34" charset="0"/>
                <a:cs typeface="Times New Roman" panose="02020603050405020304" pitchFamily="18" charset="0"/>
              </a:rPr>
              <a:t> on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reliability</a:t>
            </a:r>
            <a:r>
              <a:rPr lang="de-DE"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200000"/>
              </a:lnSpc>
              <a:buFont typeface="Symbol" pitchFamily="2" charset="2"/>
              <a:buChar char=""/>
            </a:pPr>
            <a:r>
              <a:rPr lang="de-DE" sz="1800" dirty="0" err="1">
                <a:effectLst/>
                <a:latin typeface="Calibri" panose="020F0502020204030204" pitchFamily="34" charset="0"/>
                <a:ea typeface="Calibri" panose="020F0502020204030204" pitchFamily="34" charset="0"/>
                <a:cs typeface="Times New Roman" panose="02020603050405020304" pitchFamily="18" charset="0"/>
              </a:rPr>
              <a:t>Wherever</a:t>
            </a:r>
            <a:r>
              <a:rPr lang="de-DE" sz="1800" dirty="0">
                <a:effectLst/>
                <a:latin typeface="Calibri" panose="020F0502020204030204" pitchFamily="34" charset="0"/>
                <a:ea typeface="Calibri" panose="020F0502020204030204" pitchFamily="34" charset="0"/>
                <a:cs typeface="Times New Roman" panose="02020603050405020304" pitchFamily="18" charset="0"/>
              </a:rPr>
              <a:t> possible,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provide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stimulus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examples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Often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direct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auditory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impression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can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be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complementary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more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insightful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than</a:t>
            </a:r>
            <a:r>
              <a:rPr lang="de-DE" sz="1800" dirty="0">
                <a:effectLst/>
                <a:latin typeface="Calibri" panose="020F0502020204030204" pitchFamily="34" charset="0"/>
                <a:ea typeface="Calibri" panose="020F0502020204030204" pitchFamily="34" charset="0"/>
                <a:cs typeface="Times New Roman" panose="02020603050405020304" pitchFamily="18" charset="0"/>
              </a:rPr>
              <a:t> a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list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acoustic</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measures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descriptions</a:t>
            </a:r>
            <a:r>
              <a:rPr lang="de-DE" sz="1800" dirty="0">
                <a:effectLst/>
                <a:latin typeface="Calibri" panose="020F0502020204030204" pitchFamily="34" charset="0"/>
                <a:ea typeface="Calibri" panose="020F0502020204030204" pitchFamily="34" charset="0"/>
                <a:cs typeface="Times New Roman" panose="02020603050405020304" pitchFamily="18" charset="0"/>
              </a:rPr>
              <a:t>. In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some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cases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differences</a:t>
            </a:r>
            <a:r>
              <a:rPr lang="de-DE" sz="1800" dirty="0">
                <a:effectLst/>
                <a:latin typeface="Calibri" panose="020F0502020204030204" pitchFamily="34" charset="0"/>
                <a:ea typeface="Calibri" panose="020F0502020204030204" pitchFamily="34" charset="0"/>
                <a:cs typeface="Times New Roman" panose="02020603050405020304" pitchFamily="18" charset="0"/>
              </a:rPr>
              <a:t> in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audio</a:t>
            </a:r>
            <a:r>
              <a:rPr lang="de-DE" sz="1800" dirty="0">
                <a:effectLst/>
                <a:latin typeface="Calibri" panose="020F0502020204030204" pitchFamily="34" charset="0"/>
                <a:ea typeface="Calibri" panose="020F0502020204030204" pitchFamily="34" charset="0"/>
                <a:cs typeface="Times New Roman" panose="02020603050405020304" pitchFamily="18" charset="0"/>
              </a:rPr>
              <a:t> material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may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offer</a:t>
            </a:r>
            <a:r>
              <a:rPr lang="de-DE" sz="1800" dirty="0">
                <a:effectLst/>
                <a:latin typeface="Calibri" panose="020F0502020204030204" pitchFamily="34" charset="0"/>
                <a:ea typeface="Calibri" panose="020F0502020204030204" pitchFamily="34" charset="0"/>
                <a:cs typeface="Times New Roman" panose="02020603050405020304" pitchFamily="18" charset="0"/>
              </a:rPr>
              <a:t> a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straightforward</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explanation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for</a:t>
            </a:r>
            <a:r>
              <a:rPr lang="de-DE" sz="1800" dirty="0">
                <a:effectLst/>
                <a:latin typeface="Calibri" panose="020F0502020204030204" pitchFamily="34" charset="0"/>
                <a:ea typeface="Calibri" panose="020F0502020204030204" pitchFamily="34" charset="0"/>
                <a:cs typeface="Times New Roman" panose="02020603050405020304" pitchFamily="18" charset="0"/>
              </a:rPr>
              <a:t> different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empirical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outcomes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200000"/>
              </a:lnSpc>
              <a:spcAft>
                <a:spcPts val="800"/>
              </a:spcAft>
              <a:buFont typeface="Symbol" pitchFamily="2" charset="2"/>
              <a:buChar char=""/>
            </a:pPr>
            <a:r>
              <a:rPr lang="de-DE" sz="1800" dirty="0" err="1">
                <a:effectLst/>
                <a:latin typeface="Calibri" panose="020F0502020204030204" pitchFamily="34" charset="0"/>
                <a:ea typeface="Calibri" panose="020F0502020204030204" pitchFamily="34" charset="0"/>
                <a:cs typeface="Times New Roman" panose="02020603050405020304" pitchFamily="18" charset="0"/>
              </a:rPr>
              <a:t>Communicate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findings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inclusively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enough</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for</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readerships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from</a:t>
            </a:r>
            <a:r>
              <a:rPr lang="de-DE" sz="1800" dirty="0">
                <a:effectLst/>
                <a:latin typeface="Calibri" panose="020F0502020204030204" pitchFamily="34" charset="0"/>
                <a:ea typeface="Calibri" panose="020F0502020204030204" pitchFamily="34" charset="0"/>
                <a:cs typeface="Times New Roman" panose="02020603050405020304" pitchFamily="18" charset="0"/>
              </a:rPr>
              <a:t> diverse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backgrounds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Provide</a:t>
            </a:r>
            <a:r>
              <a:rPr lang="de-DE" sz="1800" dirty="0">
                <a:effectLst/>
                <a:latin typeface="Calibri" panose="020F0502020204030204" pitchFamily="34" charset="0"/>
                <a:ea typeface="Calibri" panose="020F0502020204030204" pitchFamily="34" charset="0"/>
                <a:cs typeface="Times New Roman" panose="02020603050405020304" pitchFamily="18" charset="0"/>
              </a:rPr>
              <a:t> explicit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definitions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avoid</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technical</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jargon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adopt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scientific</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standards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from</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other</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fields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where</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appropriate</a:t>
            </a:r>
            <a:r>
              <a:rPr lang="de-DE" sz="1800" dirty="0">
                <a:effectLst/>
                <a:latin typeface="Calibri" panose="020F0502020204030204" pitchFamily="34" charset="0"/>
                <a:ea typeface="Calibri" panose="020F0502020204030204" pitchFamily="34" charset="0"/>
                <a:cs typeface="Times New Roman" panose="02020603050405020304" pitchFamily="18" charset="0"/>
              </a:rPr>
              <a:t>, and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discuss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findings</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against</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de-DE" sz="1800" dirty="0">
                <a:effectLst/>
                <a:latin typeface="Calibri" panose="020F0502020204030204" pitchFamily="34" charset="0"/>
                <a:ea typeface="Calibri" panose="020F0502020204030204" pitchFamily="34" charset="0"/>
                <a:cs typeface="Times New Roman" panose="02020603050405020304" pitchFamily="18" charset="0"/>
              </a:rPr>
              <a:t> wider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interdisciplinary</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r>
              <a:rPr lang="de-DE" sz="1800" dirty="0" err="1">
                <a:effectLst/>
                <a:latin typeface="Calibri" panose="020F0502020204030204" pitchFamily="34" charset="0"/>
                <a:ea typeface="Calibri" panose="020F0502020204030204" pitchFamily="34" charset="0"/>
                <a:cs typeface="Times New Roman" panose="02020603050405020304" pitchFamily="18" charset="0"/>
              </a:rPr>
              <a:t>literature</a:t>
            </a:r>
            <a:r>
              <a:rPr lang="de-DE" sz="1800" dirty="0">
                <a:effectLst/>
                <a:latin typeface="Calibri" panose="020F0502020204030204" pitchFamily="34" charset="0"/>
                <a:ea typeface="Calibri" panose="020F0502020204030204" pitchFamily="34" charset="0"/>
                <a:cs typeface="Times New Roman" panose="02020603050405020304" pitchFamily="18" charset="0"/>
              </a:rPr>
              <a:t>.</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Quantify naturalness, whenever it could have important implications for ecological validity of the stimulus material, even when naturalness is not the primary focus of the study. This is especially important when using acoustic manipulations which could have unintended side effects on perceived naturalness</a:t>
            </a:r>
            <a:endParaRPr lang="de-DE" dirty="0"/>
          </a:p>
          <a:p>
            <a:pPr marL="0" indent="0">
              <a:buFontTx/>
              <a:buNone/>
            </a:pPr>
            <a:endParaRPr lang="de-DE" dirty="0"/>
          </a:p>
          <a:p>
            <a:pPr marL="0" indent="0">
              <a:buFontTx/>
              <a:buNone/>
            </a:pPr>
            <a:endParaRPr lang="de-DE" dirty="0"/>
          </a:p>
          <a:p>
            <a:pPr algn="l"/>
            <a:r>
              <a:rPr lang="en-US" sz="1800" b="0" i="0" u="none" strike="noStrike" baseline="0" dirty="0">
                <a:latin typeface="Calibri" panose="020F0502020204030204" pitchFamily="34" charset="0"/>
              </a:rPr>
              <a:t>Provide explicit definitions, avoid technical jargon, adopt scientific standards from other fields where</a:t>
            </a:r>
          </a:p>
          <a:p>
            <a:pPr algn="l"/>
            <a:r>
              <a:rPr lang="en-US" sz="1800" b="0" i="0" u="none" strike="noStrike" baseline="0" dirty="0">
                <a:latin typeface="Calibri" panose="020F0502020204030204" pitchFamily="34" charset="0"/>
              </a:rPr>
              <a:t>appropriate, and discuss findings against the wider interdisciplinary literature.</a:t>
            </a:r>
            <a:endParaRPr lang="de-DE" dirty="0"/>
          </a:p>
          <a:p>
            <a:pPr marL="0" indent="0">
              <a:buFontTx/>
              <a:buNone/>
            </a:pPr>
            <a:endParaRPr lang="de-DE" dirty="0"/>
          </a:p>
        </p:txBody>
      </p:sp>
      <p:sp>
        <p:nvSpPr>
          <p:cNvPr id="4" name="Foliennummernplatzhalter 3">
            <a:extLst>
              <a:ext uri="{FF2B5EF4-FFF2-40B4-BE49-F238E27FC236}">
                <a16:creationId xmlns:a16="http://schemas.microsoft.com/office/drawing/2014/main" id="{0D011FA8-6AC5-02FB-EF49-391214B1130F}"/>
              </a:ext>
            </a:extLst>
          </p:cNvPr>
          <p:cNvSpPr>
            <a:spLocks noGrp="1"/>
          </p:cNvSpPr>
          <p:nvPr>
            <p:ph type="sldNum" sz="quarter" idx="5"/>
          </p:nvPr>
        </p:nvSpPr>
        <p:spPr/>
        <p:txBody>
          <a:bodyPr/>
          <a:lstStyle/>
          <a:p>
            <a:fld id="{5BDADD7A-5464-40FD-B5CC-4CA36D7CC1F5}" type="slidenum">
              <a:rPr lang="de-DE" smtClean="0"/>
              <a:t>18</a:t>
            </a:fld>
            <a:endParaRPr lang="de-DE"/>
          </a:p>
        </p:txBody>
      </p:sp>
    </p:spTree>
    <p:extLst>
      <p:ext uri="{BB962C8B-B14F-4D97-AF65-F5344CB8AC3E}">
        <p14:creationId xmlns:p14="http://schemas.microsoft.com/office/powerpoint/2010/main" val="325963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de-DE" dirty="0"/>
              <a:t>Last not least: I </a:t>
            </a:r>
            <a:r>
              <a:rPr lang="de-DE" dirty="0" err="1"/>
              <a:t>don´t</a:t>
            </a:r>
            <a:r>
              <a:rPr lang="de-DE" dirty="0"/>
              <a:t> </a:t>
            </a:r>
            <a:r>
              <a:rPr lang="de-DE" dirty="0" err="1"/>
              <a:t>have</a:t>
            </a:r>
            <a:r>
              <a:rPr lang="de-DE" dirty="0"/>
              <a:t> time </a:t>
            </a:r>
            <a:r>
              <a:rPr lang="de-DE" dirty="0" err="1"/>
              <a:t>to</a:t>
            </a:r>
            <a:r>
              <a:rPr lang="de-DE" dirty="0"/>
              <a:t> </a:t>
            </a:r>
            <a:r>
              <a:rPr lang="de-DE" dirty="0" err="1"/>
              <a:t>talk</a:t>
            </a:r>
            <a:r>
              <a:rPr lang="de-DE" dirty="0"/>
              <a:t> </a:t>
            </a:r>
            <a:r>
              <a:rPr lang="de-DE" dirty="0" err="1"/>
              <a:t>about</a:t>
            </a:r>
            <a:r>
              <a:rPr lang="de-DE" dirty="0"/>
              <a:t> </a:t>
            </a:r>
            <a:r>
              <a:rPr lang="de-DE" dirty="0" err="1"/>
              <a:t>the</a:t>
            </a:r>
            <a:r>
              <a:rPr lang="de-DE" dirty="0"/>
              <a:t> multimodal </a:t>
            </a:r>
            <a:r>
              <a:rPr lang="de-DE" dirty="0" err="1"/>
              <a:t>perspective</a:t>
            </a:r>
            <a:r>
              <a:rPr lang="de-DE" dirty="0"/>
              <a:t>, but </a:t>
            </a:r>
            <a:r>
              <a:rPr lang="de-DE" dirty="0" err="1"/>
              <a:t>it</a:t>
            </a:r>
            <a:r>
              <a:rPr lang="de-DE" dirty="0"/>
              <a:t> </a:t>
            </a:r>
            <a:r>
              <a:rPr lang="de-DE" dirty="0" err="1"/>
              <a:t>seems</a:t>
            </a:r>
            <a:r>
              <a:rPr lang="de-DE" dirty="0"/>
              <a:t> </a:t>
            </a:r>
            <a:r>
              <a:rPr lang="de-DE" dirty="0" err="1"/>
              <a:t>clear</a:t>
            </a:r>
            <a:r>
              <a:rPr lang="de-DE" dirty="0"/>
              <a:t> </a:t>
            </a:r>
            <a:r>
              <a:rPr lang="de-DE" dirty="0" err="1"/>
              <a:t>that</a:t>
            </a:r>
            <a:r>
              <a:rPr lang="de-DE" dirty="0"/>
              <a:t> </a:t>
            </a:r>
            <a:r>
              <a:rPr lang="de-DE" dirty="0" err="1"/>
              <a:t>voice</a:t>
            </a:r>
            <a:r>
              <a:rPr lang="de-DE" dirty="0"/>
              <a:t> </a:t>
            </a:r>
            <a:r>
              <a:rPr lang="de-DE" dirty="0" err="1"/>
              <a:t>naturalness</a:t>
            </a:r>
            <a:r>
              <a:rPr lang="de-DE" dirty="0"/>
              <a:t> </a:t>
            </a:r>
            <a:r>
              <a:rPr lang="de-DE" dirty="0" err="1"/>
              <a:t>research</a:t>
            </a:r>
            <a:r>
              <a:rPr lang="de-DE" dirty="0"/>
              <a:t> </a:t>
            </a:r>
            <a:r>
              <a:rPr lang="de-DE" dirty="0" err="1"/>
              <a:t>should</a:t>
            </a:r>
            <a:r>
              <a:rPr lang="de-DE" dirty="0"/>
              <a:t> </a:t>
            </a:r>
            <a:r>
              <a:rPr lang="de-DE" dirty="0" err="1"/>
              <a:t>be</a:t>
            </a:r>
            <a:r>
              <a:rPr lang="de-DE" dirty="0"/>
              <a:t> </a:t>
            </a:r>
            <a:r>
              <a:rPr lang="de-DE" dirty="0" err="1"/>
              <a:t>interconnected</a:t>
            </a:r>
            <a:r>
              <a:rPr lang="de-DE" dirty="0"/>
              <a:t> </a:t>
            </a:r>
            <a:r>
              <a:rPr lang="de-DE" dirty="0" err="1"/>
              <a:t>with</a:t>
            </a:r>
            <a:r>
              <a:rPr lang="de-DE" dirty="0"/>
              <a:t> </a:t>
            </a:r>
            <a:r>
              <a:rPr lang="de-DE" dirty="0" err="1"/>
              <a:t>research</a:t>
            </a:r>
            <a:r>
              <a:rPr lang="de-DE" dirty="0"/>
              <a:t> on </a:t>
            </a:r>
            <a:r>
              <a:rPr lang="de-DE" dirty="0" err="1"/>
              <a:t>naturalness</a:t>
            </a:r>
            <a:r>
              <a:rPr lang="de-DE" dirty="0"/>
              <a:t> in </a:t>
            </a:r>
            <a:r>
              <a:rPr lang="de-DE" dirty="0" err="1"/>
              <a:t>other</a:t>
            </a:r>
            <a:r>
              <a:rPr lang="de-DE" dirty="0"/>
              <a:t> </a:t>
            </a:r>
            <a:r>
              <a:rPr lang="de-DE" dirty="0" err="1"/>
              <a:t>modalities</a:t>
            </a:r>
            <a:r>
              <a:rPr lang="de-DE" dirty="0"/>
              <a:t>, and so </a:t>
            </a:r>
            <a:r>
              <a:rPr lang="de-DE" dirty="0" err="1"/>
              <a:t>this</a:t>
            </a:r>
            <a:r>
              <a:rPr lang="de-DE" dirty="0"/>
              <a:t> </a:t>
            </a:r>
            <a:r>
              <a:rPr lang="de-DE" dirty="0" err="1"/>
              <a:t>is</a:t>
            </a:r>
            <a:r>
              <a:rPr lang="de-DE" dirty="0"/>
              <a:t> also a </a:t>
            </a:r>
            <a:r>
              <a:rPr lang="de-DE" dirty="0" err="1"/>
              <a:t>domain</a:t>
            </a:r>
            <a:r>
              <a:rPr lang="de-DE" dirty="0"/>
              <a:t> </a:t>
            </a:r>
            <a:r>
              <a:rPr lang="de-DE" dirty="0" err="1"/>
              <a:t>for</a:t>
            </a:r>
            <a:r>
              <a:rPr lang="de-DE" dirty="0"/>
              <a:t> </a:t>
            </a:r>
            <a:r>
              <a:rPr lang="de-DE" dirty="0" err="1"/>
              <a:t>which</a:t>
            </a:r>
            <a:r>
              <a:rPr lang="de-DE" dirty="0"/>
              <a:t> </a:t>
            </a:r>
            <a:r>
              <a:rPr lang="de-DE" dirty="0" err="1"/>
              <a:t>voice</a:t>
            </a:r>
            <a:r>
              <a:rPr lang="de-DE" dirty="0"/>
              <a:t> </a:t>
            </a:r>
            <a:r>
              <a:rPr lang="de-DE" dirty="0" err="1"/>
              <a:t>research</a:t>
            </a:r>
            <a:r>
              <a:rPr lang="de-DE" dirty="0"/>
              <a:t> </a:t>
            </a:r>
            <a:r>
              <a:rPr lang="de-DE" dirty="0" err="1"/>
              <a:t>can</a:t>
            </a:r>
            <a:r>
              <a:rPr lang="de-DE" dirty="0"/>
              <a:t> </a:t>
            </a:r>
            <a:r>
              <a:rPr lang="de-DE" dirty="0" err="1"/>
              <a:t>benefit</a:t>
            </a:r>
            <a:r>
              <a:rPr lang="de-DE" dirty="0"/>
              <a:t> </a:t>
            </a:r>
            <a:r>
              <a:rPr lang="de-DE" dirty="0" err="1"/>
              <a:t>from</a:t>
            </a:r>
            <a:r>
              <a:rPr lang="de-DE" dirty="0"/>
              <a:t> </a:t>
            </a:r>
            <a:r>
              <a:rPr lang="de-DE" dirty="0" err="1"/>
              <a:t>considering</a:t>
            </a:r>
            <a:r>
              <a:rPr lang="de-DE" dirty="0"/>
              <a:t> </a:t>
            </a:r>
            <a:r>
              <a:rPr lang="de-DE" dirty="0" err="1"/>
              <a:t>results</a:t>
            </a:r>
            <a:r>
              <a:rPr lang="de-DE" dirty="0"/>
              <a:t> </a:t>
            </a:r>
            <a:r>
              <a:rPr lang="de-DE" dirty="0" err="1"/>
              <a:t>from</a:t>
            </a:r>
            <a:r>
              <a:rPr lang="de-DE" dirty="0"/>
              <a:t> </a:t>
            </a:r>
            <a:r>
              <a:rPr lang="de-DE" dirty="0" err="1"/>
              <a:t>other</a:t>
            </a:r>
            <a:r>
              <a:rPr lang="de-DE" dirty="0"/>
              <a:t> </a:t>
            </a:r>
            <a:r>
              <a:rPr lang="de-DE" dirty="0" err="1"/>
              <a:t>domains</a:t>
            </a:r>
            <a:r>
              <a:rPr lang="de-DE" dirty="0"/>
              <a:t>. This </a:t>
            </a:r>
            <a:r>
              <a:rPr lang="de-DE" dirty="0" err="1"/>
              <a:t>paper</a:t>
            </a:r>
            <a:r>
              <a:rPr lang="de-DE" dirty="0"/>
              <a:t> </a:t>
            </a:r>
            <a:r>
              <a:rPr lang="de-DE" dirty="0" err="1"/>
              <a:t>is</a:t>
            </a:r>
            <a:r>
              <a:rPr lang="de-DE" dirty="0"/>
              <a:t>  a </a:t>
            </a:r>
            <a:r>
              <a:rPr lang="de-DE" dirty="0" err="1"/>
              <a:t>really</a:t>
            </a:r>
            <a:r>
              <a:rPr lang="de-DE" dirty="0"/>
              <a:t> </a:t>
            </a:r>
            <a:r>
              <a:rPr lang="de-DE" dirty="0" err="1"/>
              <a:t>good</a:t>
            </a:r>
            <a:r>
              <a:rPr lang="de-DE" dirty="0"/>
              <a:t> </a:t>
            </a:r>
            <a:r>
              <a:rPr lang="de-DE" dirty="0" err="1"/>
              <a:t>example</a:t>
            </a:r>
            <a:r>
              <a:rPr lang="de-DE" dirty="0"/>
              <a:t> </a:t>
            </a:r>
            <a:r>
              <a:rPr lang="de-DE" dirty="0" err="1"/>
              <a:t>because</a:t>
            </a:r>
            <a:r>
              <a:rPr lang="de-DE" dirty="0"/>
              <a:t> </a:t>
            </a:r>
            <a:r>
              <a:rPr lang="de-DE" dirty="0" err="1"/>
              <a:t>it</a:t>
            </a:r>
            <a:r>
              <a:rPr lang="de-DE" dirty="0"/>
              <a:t> </a:t>
            </a:r>
            <a:r>
              <a:rPr lang="de-DE" dirty="0" err="1"/>
              <a:t>is</a:t>
            </a:r>
            <a:r>
              <a:rPr lang="de-DE" dirty="0"/>
              <a:t> </a:t>
            </a:r>
            <a:r>
              <a:rPr lang="de-DE" dirty="0" err="1"/>
              <a:t>recent</a:t>
            </a:r>
            <a:r>
              <a:rPr lang="de-DE" dirty="0"/>
              <a:t> meta-analysis on </a:t>
            </a:r>
            <a:r>
              <a:rPr lang="de-DE" dirty="0" err="1"/>
              <a:t>natural</a:t>
            </a:r>
            <a:r>
              <a:rPr lang="de-DE" dirty="0"/>
              <a:t> vs. </a:t>
            </a:r>
            <a:r>
              <a:rPr lang="de-DE" dirty="0" err="1"/>
              <a:t>synthesized</a:t>
            </a:r>
            <a:r>
              <a:rPr lang="de-DE" dirty="0"/>
              <a:t> </a:t>
            </a:r>
            <a:r>
              <a:rPr lang="de-DE" dirty="0" err="1"/>
              <a:t>faces</a:t>
            </a:r>
            <a:r>
              <a:rPr lang="de-DE" dirty="0"/>
              <a:t>. But </a:t>
            </a:r>
            <a:r>
              <a:rPr lang="de-DE" dirty="0" err="1"/>
              <a:t>ultimately</a:t>
            </a:r>
            <a:r>
              <a:rPr lang="de-DE" dirty="0"/>
              <a:t>, </a:t>
            </a:r>
            <a:r>
              <a:rPr lang="de-DE" dirty="0" err="1"/>
              <a:t>we</a:t>
            </a:r>
            <a:r>
              <a:rPr lang="de-DE" dirty="0"/>
              <a:t> will </a:t>
            </a:r>
            <a:r>
              <a:rPr lang="de-DE" dirty="0" err="1"/>
              <a:t>have</a:t>
            </a:r>
            <a:r>
              <a:rPr lang="de-DE" dirty="0"/>
              <a:t> </a:t>
            </a:r>
            <a:r>
              <a:rPr lang="de-DE" dirty="0" err="1"/>
              <a:t>to</a:t>
            </a:r>
            <a:r>
              <a:rPr lang="de-DE" dirty="0"/>
              <a:t> </a:t>
            </a:r>
            <a:r>
              <a:rPr lang="de-DE" dirty="0" err="1"/>
              <a:t>use</a:t>
            </a:r>
            <a:r>
              <a:rPr lang="de-DE" dirty="0"/>
              <a:t> multimodal and </a:t>
            </a:r>
            <a:r>
              <a:rPr lang="de-DE" dirty="0" err="1"/>
              <a:t>dynamic</a:t>
            </a:r>
            <a:r>
              <a:rPr lang="de-DE" dirty="0"/>
              <a:t> </a:t>
            </a:r>
            <a:r>
              <a:rPr lang="de-DE" dirty="0" err="1"/>
              <a:t>stimuli</a:t>
            </a:r>
            <a:r>
              <a:rPr lang="de-DE" dirty="0"/>
              <a:t> </a:t>
            </a:r>
            <a:r>
              <a:rPr lang="de-DE" dirty="0" err="1"/>
              <a:t>to</a:t>
            </a:r>
            <a:r>
              <a:rPr lang="de-DE" dirty="0"/>
              <a:t> </a:t>
            </a:r>
            <a:r>
              <a:rPr lang="de-DE" dirty="0" err="1"/>
              <a:t>approach</a:t>
            </a:r>
            <a:r>
              <a:rPr lang="de-DE" dirty="0"/>
              <a:t> an </a:t>
            </a:r>
            <a:r>
              <a:rPr lang="de-DE" dirty="0" err="1"/>
              <a:t>ecologically</a:t>
            </a:r>
            <a:r>
              <a:rPr lang="de-DE" dirty="0"/>
              <a:t> valid </a:t>
            </a:r>
            <a:r>
              <a:rPr lang="de-DE" dirty="0" err="1"/>
              <a:t>understanding</a:t>
            </a:r>
            <a:r>
              <a:rPr lang="de-DE" dirty="0"/>
              <a:t> </a:t>
            </a:r>
            <a:r>
              <a:rPr lang="de-DE" dirty="0" err="1"/>
              <a:t>of</a:t>
            </a:r>
            <a:r>
              <a:rPr lang="de-DE" dirty="0"/>
              <a:t> human </a:t>
            </a:r>
            <a:r>
              <a:rPr lang="de-DE" dirty="0" err="1"/>
              <a:t>naturalness</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19</a:t>
            </a:fld>
            <a:endParaRPr lang="de-DE"/>
          </a:p>
        </p:txBody>
      </p:sp>
    </p:spTree>
    <p:extLst>
      <p:ext uri="{BB962C8B-B14F-4D97-AF65-F5344CB8AC3E}">
        <p14:creationId xmlns:p14="http://schemas.microsoft.com/office/powerpoint/2010/main" val="2392373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Some</a:t>
            </a:r>
            <a:r>
              <a:rPr lang="de-DE" dirty="0"/>
              <a:t> </a:t>
            </a:r>
            <a:r>
              <a:rPr lang="de-DE" dirty="0" err="1"/>
              <a:t>warm-up</a:t>
            </a:r>
            <a:r>
              <a:rPr lang="de-DE" dirty="0"/>
              <a:t> </a:t>
            </a:r>
            <a:r>
              <a:rPr lang="de-DE" dirty="0" err="1"/>
              <a:t>questions</a:t>
            </a:r>
            <a:r>
              <a:rPr lang="de-DE" dirty="0"/>
              <a:t>. </a:t>
            </a:r>
          </a:p>
          <a:p>
            <a:endParaRPr lang="de-DE" dirty="0"/>
          </a:p>
          <a:p>
            <a:r>
              <a:rPr lang="de-DE" sz="1200" dirty="0"/>
              <a:t>…</a:t>
            </a:r>
            <a:r>
              <a:rPr lang="de-DE" sz="1200" dirty="0" err="1"/>
              <a:t>owns</a:t>
            </a:r>
            <a:r>
              <a:rPr lang="de-DE" sz="1200" dirty="0"/>
              <a:t> a smart </a:t>
            </a:r>
            <a:r>
              <a:rPr lang="de-DE" sz="1200" dirty="0" err="1"/>
              <a:t>home</a:t>
            </a:r>
            <a:r>
              <a:rPr lang="de-DE" sz="1200" dirty="0"/>
              <a:t> </a:t>
            </a:r>
            <a:r>
              <a:rPr lang="de-DE" sz="1200" dirty="0" err="1"/>
              <a:t>device</a:t>
            </a:r>
            <a:r>
              <a:rPr lang="de-DE" sz="1200" dirty="0"/>
              <a:t> </a:t>
            </a:r>
            <a:r>
              <a:rPr lang="de-DE" sz="1200" dirty="0" err="1"/>
              <a:t>with</a:t>
            </a:r>
            <a:r>
              <a:rPr lang="de-DE" sz="1200" dirty="0"/>
              <a:t> a </a:t>
            </a:r>
            <a:r>
              <a:rPr lang="de-DE" sz="1200" dirty="0" err="1"/>
              <a:t>voice</a:t>
            </a:r>
            <a:r>
              <a:rPr lang="de-DE" sz="1200" dirty="0"/>
              <a:t> </a:t>
            </a:r>
            <a:r>
              <a:rPr lang="de-DE" sz="1200" dirty="0" err="1"/>
              <a:t>assistant</a:t>
            </a:r>
            <a:r>
              <a:rPr lang="de-DE" sz="1200" dirty="0"/>
              <a:t>?</a:t>
            </a:r>
          </a:p>
          <a:p>
            <a:endParaRPr lang="de-DE" sz="1200" dirty="0"/>
          </a:p>
          <a:p>
            <a:r>
              <a:rPr lang="de-DE" sz="1200" dirty="0"/>
              <a:t>… </a:t>
            </a:r>
            <a:r>
              <a:rPr lang="de-DE" sz="1200" dirty="0" err="1"/>
              <a:t>almost</a:t>
            </a:r>
            <a:r>
              <a:rPr lang="de-DE" sz="1200" dirty="0"/>
              <a:t> lost </a:t>
            </a:r>
            <a:r>
              <a:rPr lang="de-DE" sz="1200" dirty="0" err="1"/>
              <a:t>their</a:t>
            </a:r>
            <a:r>
              <a:rPr lang="de-DE" sz="1200" dirty="0"/>
              <a:t> </a:t>
            </a:r>
            <a:r>
              <a:rPr lang="de-DE" sz="1200" dirty="0" err="1"/>
              <a:t>temper</a:t>
            </a:r>
            <a:r>
              <a:rPr lang="de-DE" sz="1200" dirty="0"/>
              <a:t> </a:t>
            </a:r>
            <a:r>
              <a:rPr lang="de-DE" sz="1200" dirty="0" err="1"/>
              <a:t>while</a:t>
            </a:r>
            <a:r>
              <a:rPr lang="de-DE" sz="1200" dirty="0"/>
              <a:t> </a:t>
            </a:r>
            <a:r>
              <a:rPr lang="de-DE" sz="1200" dirty="0" err="1"/>
              <a:t>trying</a:t>
            </a:r>
            <a:r>
              <a:rPr lang="de-DE" sz="1200" dirty="0"/>
              <a:t> </a:t>
            </a:r>
            <a:r>
              <a:rPr lang="de-DE" sz="1200" dirty="0" err="1"/>
              <a:t>to</a:t>
            </a:r>
            <a:r>
              <a:rPr lang="de-DE" sz="1200" dirty="0"/>
              <a:t> </a:t>
            </a:r>
            <a:r>
              <a:rPr lang="de-DE" sz="1200" dirty="0" err="1"/>
              <a:t>communicate</a:t>
            </a:r>
            <a:r>
              <a:rPr lang="de-DE" sz="1200" dirty="0"/>
              <a:t> </a:t>
            </a:r>
            <a:r>
              <a:rPr lang="de-DE" sz="1200" dirty="0" err="1"/>
              <a:t>with</a:t>
            </a:r>
            <a:r>
              <a:rPr lang="de-DE" sz="1200" dirty="0"/>
              <a:t> a </a:t>
            </a:r>
            <a:r>
              <a:rPr lang="de-DE" sz="1200" dirty="0" err="1"/>
              <a:t>synthetic</a:t>
            </a:r>
            <a:r>
              <a:rPr lang="de-DE" sz="1200" dirty="0"/>
              <a:t> </a:t>
            </a:r>
            <a:r>
              <a:rPr lang="de-DE" sz="1200" dirty="0" err="1"/>
              <a:t>voice</a:t>
            </a:r>
            <a:r>
              <a:rPr lang="de-DE" sz="1200" dirty="0"/>
              <a:t> </a:t>
            </a:r>
            <a:r>
              <a:rPr lang="de-DE" sz="1200" dirty="0" err="1"/>
              <a:t>assistent</a:t>
            </a:r>
            <a:r>
              <a:rPr lang="de-DE" sz="1200" dirty="0"/>
              <a:t> in a </a:t>
            </a:r>
            <a:r>
              <a:rPr lang="de-DE" sz="1200" dirty="0" err="1"/>
              <a:t>service</a:t>
            </a:r>
            <a:r>
              <a:rPr lang="de-DE" sz="1200" dirty="0"/>
              <a:t> </a:t>
            </a:r>
            <a:r>
              <a:rPr lang="de-DE" sz="1200" dirty="0" err="1"/>
              <a:t>hotline</a:t>
            </a:r>
            <a:r>
              <a:rPr lang="de-DE" sz="1200" dirty="0"/>
              <a:t>?</a:t>
            </a:r>
          </a:p>
          <a:p>
            <a:endParaRPr lang="de-DE" sz="1200" dirty="0"/>
          </a:p>
          <a:p>
            <a:r>
              <a:rPr lang="de-DE" sz="1200" dirty="0"/>
              <a:t>… </a:t>
            </a:r>
            <a:r>
              <a:rPr lang="de-DE" sz="1200" dirty="0" err="1"/>
              <a:t>suffered</a:t>
            </a:r>
            <a:r>
              <a:rPr lang="de-DE" sz="1200" dirty="0"/>
              <a:t> </a:t>
            </a:r>
            <a:r>
              <a:rPr lang="de-DE" sz="1200" dirty="0" err="1"/>
              <a:t>through</a:t>
            </a:r>
            <a:r>
              <a:rPr lang="de-DE" sz="1200" dirty="0"/>
              <a:t> a </a:t>
            </a:r>
            <a:r>
              <a:rPr lang="de-DE" sz="1200" dirty="0" err="1"/>
              <a:t>meeting</a:t>
            </a:r>
            <a:r>
              <a:rPr lang="de-DE" sz="1200" dirty="0"/>
              <a:t>/</a:t>
            </a:r>
            <a:r>
              <a:rPr lang="de-DE" sz="1200" dirty="0" err="1"/>
              <a:t>talk</a:t>
            </a:r>
            <a:r>
              <a:rPr lang="de-DE" sz="1200" dirty="0"/>
              <a:t> </a:t>
            </a:r>
            <a:r>
              <a:rPr lang="de-DE" sz="1200" dirty="0" err="1"/>
              <a:t>because</a:t>
            </a:r>
            <a:r>
              <a:rPr lang="de-DE" sz="1200" dirty="0"/>
              <a:t> </a:t>
            </a:r>
            <a:r>
              <a:rPr lang="de-DE" sz="1200" dirty="0" err="1"/>
              <a:t>the</a:t>
            </a:r>
            <a:r>
              <a:rPr lang="de-DE" sz="1200" dirty="0"/>
              <a:t> </a:t>
            </a:r>
            <a:r>
              <a:rPr lang="de-DE" sz="1200" dirty="0" err="1"/>
              <a:t>speaker</a:t>
            </a:r>
            <a:r>
              <a:rPr lang="de-DE" sz="1200" dirty="0"/>
              <a:t> </a:t>
            </a:r>
            <a:r>
              <a:rPr lang="de-DE" sz="1200" dirty="0" err="1"/>
              <a:t>had</a:t>
            </a:r>
            <a:r>
              <a:rPr lang="de-DE" sz="1200" dirty="0"/>
              <a:t> such a </a:t>
            </a:r>
            <a:r>
              <a:rPr lang="de-DE" sz="1200" dirty="0" err="1"/>
              <a:t>bad</a:t>
            </a:r>
            <a:r>
              <a:rPr lang="de-DE" sz="1200" dirty="0"/>
              <a:t> </a:t>
            </a:r>
            <a:r>
              <a:rPr lang="de-DE" sz="1200" dirty="0" err="1"/>
              <a:t>cold</a:t>
            </a:r>
            <a:r>
              <a:rPr lang="de-DE" sz="1200" dirty="0"/>
              <a:t> (</a:t>
            </a:r>
            <a:r>
              <a:rPr lang="de-DE" sz="1200" dirty="0" err="1"/>
              <a:t>or</a:t>
            </a:r>
            <a:r>
              <a:rPr lang="de-DE" sz="1200" dirty="0"/>
              <a:t> </a:t>
            </a:r>
            <a:r>
              <a:rPr lang="de-DE" sz="1200" dirty="0" err="1"/>
              <a:t>another</a:t>
            </a:r>
            <a:r>
              <a:rPr lang="de-DE" sz="1200" dirty="0"/>
              <a:t> type </a:t>
            </a:r>
            <a:r>
              <a:rPr lang="de-DE" sz="1200" dirty="0" err="1"/>
              <a:t>of</a:t>
            </a:r>
            <a:r>
              <a:rPr lang="de-DE" sz="1200" dirty="0"/>
              <a:t> </a:t>
            </a:r>
            <a:r>
              <a:rPr lang="de-DE" sz="1200" dirty="0" err="1"/>
              <a:t>voice</a:t>
            </a:r>
            <a:r>
              <a:rPr lang="de-DE" sz="1200" dirty="0"/>
              <a:t> </a:t>
            </a:r>
            <a:r>
              <a:rPr lang="de-DE" sz="1200" dirty="0" err="1"/>
              <a:t>condition</a:t>
            </a:r>
            <a:r>
              <a:rPr lang="de-DE" sz="1200" dirty="0"/>
              <a:t>) </a:t>
            </a:r>
            <a:r>
              <a:rPr lang="de-DE" sz="1200" dirty="0" err="1"/>
              <a:t>that</a:t>
            </a:r>
            <a:r>
              <a:rPr lang="de-DE" sz="1200" dirty="0"/>
              <a:t> </a:t>
            </a:r>
            <a:r>
              <a:rPr lang="de-DE" sz="1200" dirty="0" err="1"/>
              <a:t>it</a:t>
            </a:r>
            <a:r>
              <a:rPr lang="de-DE" sz="1200" dirty="0"/>
              <a:t> was </a:t>
            </a:r>
            <a:r>
              <a:rPr lang="de-DE" sz="1200" dirty="0" err="1"/>
              <a:t>almost</a:t>
            </a:r>
            <a:r>
              <a:rPr lang="de-DE" sz="1200" dirty="0"/>
              <a:t> </a:t>
            </a:r>
            <a:r>
              <a:rPr lang="de-DE" sz="1200" dirty="0" err="1"/>
              <a:t>painful</a:t>
            </a:r>
            <a:r>
              <a:rPr lang="de-DE" sz="1200" dirty="0"/>
              <a:t> </a:t>
            </a:r>
            <a:r>
              <a:rPr lang="de-DE" sz="1200" dirty="0" err="1"/>
              <a:t>to</a:t>
            </a:r>
            <a:r>
              <a:rPr lang="de-DE" sz="1200" dirty="0"/>
              <a:t> listen?</a:t>
            </a:r>
          </a:p>
          <a:p>
            <a:endParaRPr lang="de-DE" sz="1200" dirty="0"/>
          </a:p>
          <a:p>
            <a:r>
              <a:rPr lang="de-DE" sz="1200" dirty="0"/>
              <a:t>… </a:t>
            </a:r>
            <a:r>
              <a:rPr lang="de-DE" sz="1200" dirty="0" err="1"/>
              <a:t>played</a:t>
            </a:r>
            <a:r>
              <a:rPr lang="de-DE" sz="1200" dirty="0"/>
              <a:t> </a:t>
            </a:r>
            <a:r>
              <a:rPr lang="de-DE" sz="1200" dirty="0" err="1"/>
              <a:t>around</a:t>
            </a:r>
            <a:r>
              <a:rPr lang="de-DE" sz="1200" dirty="0"/>
              <a:t> </a:t>
            </a:r>
            <a:r>
              <a:rPr lang="de-DE" sz="1200" dirty="0" err="1"/>
              <a:t>with</a:t>
            </a:r>
            <a:r>
              <a:rPr lang="de-DE" sz="1200" dirty="0"/>
              <a:t> </a:t>
            </a:r>
            <a:r>
              <a:rPr lang="de-DE" sz="1200" dirty="0" err="1"/>
              <a:t>voice</a:t>
            </a:r>
            <a:r>
              <a:rPr lang="de-DE" sz="1200" dirty="0"/>
              <a:t> </a:t>
            </a:r>
            <a:r>
              <a:rPr lang="de-DE" sz="1200" dirty="0" err="1"/>
              <a:t>manipulation</a:t>
            </a:r>
            <a:r>
              <a:rPr lang="de-DE" sz="1200" dirty="0"/>
              <a:t> </a:t>
            </a:r>
            <a:r>
              <a:rPr lang="de-DE" sz="1200" dirty="0" err="1"/>
              <a:t>tools</a:t>
            </a:r>
            <a:r>
              <a:rPr lang="de-DE" sz="1200" dirty="0"/>
              <a:t> (like </a:t>
            </a:r>
            <a:r>
              <a:rPr lang="de-DE" sz="1200" dirty="0" err="1"/>
              <a:t>voice</a:t>
            </a:r>
            <a:r>
              <a:rPr lang="de-DE" sz="1200" dirty="0"/>
              <a:t> </a:t>
            </a:r>
            <a:r>
              <a:rPr lang="de-DE" sz="1200" dirty="0" err="1"/>
              <a:t>morphing</a:t>
            </a:r>
            <a:r>
              <a:rPr lang="de-DE" sz="1200" dirty="0"/>
              <a:t> </a:t>
            </a:r>
            <a:r>
              <a:rPr lang="de-DE" sz="1200" dirty="0" err="1"/>
              <a:t>or</a:t>
            </a:r>
            <a:r>
              <a:rPr lang="de-DE" sz="1200" dirty="0"/>
              <a:t> pitch </a:t>
            </a:r>
            <a:r>
              <a:rPr lang="de-DE" sz="1200" dirty="0" err="1"/>
              <a:t>transformation</a:t>
            </a:r>
            <a:r>
              <a:rPr lang="de-DE" sz="1200" dirty="0"/>
              <a:t>) and </a:t>
            </a:r>
            <a:r>
              <a:rPr lang="de-DE" sz="1200" dirty="0" err="1"/>
              <a:t>accidently</a:t>
            </a:r>
            <a:r>
              <a:rPr lang="de-DE" sz="1200" dirty="0"/>
              <a:t> </a:t>
            </a:r>
            <a:r>
              <a:rPr lang="de-DE" sz="1200" dirty="0" err="1"/>
              <a:t>ended</a:t>
            </a:r>
            <a:r>
              <a:rPr lang="de-DE" sz="1200" dirty="0"/>
              <a:t> </a:t>
            </a:r>
            <a:r>
              <a:rPr lang="de-DE" sz="1200" dirty="0" err="1"/>
              <a:t>up</a:t>
            </a:r>
            <a:r>
              <a:rPr lang="de-DE" sz="1200" dirty="0"/>
              <a:t> </a:t>
            </a:r>
            <a:r>
              <a:rPr lang="de-DE" sz="1200" dirty="0" err="1"/>
              <a:t>with</a:t>
            </a:r>
            <a:r>
              <a:rPr lang="de-DE" sz="1200" dirty="0"/>
              <a:t> </a:t>
            </a:r>
            <a:r>
              <a:rPr lang="de-DE" sz="1200" dirty="0" err="1"/>
              <a:t>some</a:t>
            </a:r>
            <a:r>
              <a:rPr lang="de-DE" sz="1200" dirty="0"/>
              <a:t> </a:t>
            </a:r>
            <a:r>
              <a:rPr lang="de-DE" sz="1200" dirty="0" err="1"/>
              <a:t>artefacts</a:t>
            </a:r>
            <a:r>
              <a:rPr lang="de-DE" sz="1200" dirty="0"/>
              <a:t> in </a:t>
            </a:r>
            <a:r>
              <a:rPr lang="de-DE" sz="1200" dirty="0" err="1"/>
              <a:t>the</a:t>
            </a:r>
            <a:r>
              <a:rPr lang="de-DE" sz="1200" dirty="0"/>
              <a:t> </a:t>
            </a:r>
            <a:r>
              <a:rPr lang="de-DE" sz="1200" dirty="0" err="1"/>
              <a:t>vocal</a:t>
            </a:r>
            <a:r>
              <a:rPr lang="de-DE" sz="1200" dirty="0"/>
              <a:t> material?</a:t>
            </a:r>
            <a:endParaRPr lang="de-DE" dirty="0"/>
          </a:p>
          <a:p>
            <a:endParaRPr lang="de-DE" dirty="0"/>
          </a:p>
          <a:p>
            <a:r>
              <a:rPr lang="de-DE" dirty="0"/>
              <a:t>And </a:t>
            </a:r>
            <a:r>
              <a:rPr lang="de-DE" dirty="0" err="1"/>
              <a:t>as</a:t>
            </a:r>
            <a:r>
              <a:rPr lang="de-DE" dirty="0"/>
              <a:t> an </a:t>
            </a:r>
            <a:r>
              <a:rPr lang="de-DE" dirty="0" err="1"/>
              <a:t>add</a:t>
            </a:r>
            <a:r>
              <a:rPr lang="de-DE" dirty="0"/>
              <a:t>-on </a:t>
            </a:r>
            <a:r>
              <a:rPr lang="de-DE" dirty="0" err="1"/>
              <a:t>to</a:t>
            </a:r>
            <a:r>
              <a:rPr lang="de-DE" dirty="0"/>
              <a:t> </a:t>
            </a:r>
            <a:r>
              <a:rPr lang="de-DE" dirty="0" err="1"/>
              <a:t>the</a:t>
            </a:r>
            <a:r>
              <a:rPr lang="de-DE" dirty="0"/>
              <a:t> last </a:t>
            </a:r>
            <a:r>
              <a:rPr lang="de-DE" dirty="0" err="1"/>
              <a:t>one</a:t>
            </a:r>
            <a:r>
              <a:rPr lang="de-DE" dirty="0"/>
              <a:t>: </a:t>
            </a:r>
            <a:r>
              <a:rPr lang="de-DE" dirty="0" err="1"/>
              <a:t>who</a:t>
            </a:r>
            <a:r>
              <a:rPr lang="de-DE" dirty="0"/>
              <a:t> </a:t>
            </a:r>
            <a:r>
              <a:rPr lang="de-DE" dirty="0" err="1"/>
              <a:t>used</a:t>
            </a:r>
            <a:r>
              <a:rPr lang="de-DE" dirty="0"/>
              <a:t> </a:t>
            </a:r>
            <a:r>
              <a:rPr lang="de-DE" dirty="0" err="1"/>
              <a:t>some</a:t>
            </a:r>
            <a:r>
              <a:rPr lang="de-DE" dirty="0"/>
              <a:t> </a:t>
            </a:r>
            <a:r>
              <a:rPr lang="de-DE" dirty="0" err="1"/>
              <a:t>of</a:t>
            </a:r>
            <a:r>
              <a:rPr lang="de-DE" dirty="0"/>
              <a:t> </a:t>
            </a:r>
            <a:r>
              <a:rPr lang="de-DE" dirty="0" err="1"/>
              <a:t>these</a:t>
            </a:r>
            <a:r>
              <a:rPr lang="de-DE" dirty="0"/>
              <a:t> </a:t>
            </a:r>
            <a:r>
              <a:rPr lang="de-DE" dirty="0" err="1"/>
              <a:t>stimuli</a:t>
            </a:r>
            <a:r>
              <a:rPr lang="de-DE" dirty="0"/>
              <a:t> </a:t>
            </a:r>
            <a:r>
              <a:rPr lang="de-DE" dirty="0" err="1"/>
              <a:t>for</a:t>
            </a:r>
            <a:r>
              <a:rPr lang="de-DE" dirty="0"/>
              <a:t> </a:t>
            </a:r>
            <a:r>
              <a:rPr lang="de-DE" dirty="0" err="1"/>
              <a:t>their</a:t>
            </a:r>
            <a:r>
              <a:rPr lang="de-DE" dirty="0"/>
              <a:t> </a:t>
            </a:r>
            <a:r>
              <a:rPr lang="de-DE" dirty="0" err="1"/>
              <a:t>study</a:t>
            </a:r>
            <a:r>
              <a:rPr lang="de-DE" dirty="0"/>
              <a:t> </a:t>
            </a:r>
            <a:r>
              <a:rPr lang="de-DE" dirty="0" err="1"/>
              <a:t>nevertheless</a:t>
            </a:r>
            <a:r>
              <a:rPr lang="de-DE" dirty="0"/>
              <a:t>? ;) Ok </a:t>
            </a:r>
            <a:r>
              <a:rPr lang="de-DE" dirty="0" err="1"/>
              <a:t>hesitation</a:t>
            </a:r>
            <a:r>
              <a:rPr lang="de-DE" dirty="0"/>
              <a:t> but Tine </a:t>
            </a:r>
            <a:r>
              <a:rPr lang="de-DE" dirty="0" err="1"/>
              <a:t>told</a:t>
            </a:r>
            <a:r>
              <a:rPr lang="de-DE" dirty="0"/>
              <a:t> </a:t>
            </a:r>
            <a:r>
              <a:rPr lang="de-DE" dirty="0" err="1"/>
              <a:t>me</a:t>
            </a:r>
            <a:r>
              <a:rPr lang="de-DE" dirty="0"/>
              <a:t> </a:t>
            </a:r>
            <a:r>
              <a:rPr lang="de-DE" dirty="0" err="1"/>
              <a:t>she</a:t>
            </a:r>
            <a:r>
              <a:rPr lang="de-DE" dirty="0"/>
              <a:t> </a:t>
            </a:r>
            <a:r>
              <a:rPr lang="de-DE" dirty="0" err="1"/>
              <a:t>would</a:t>
            </a:r>
            <a:r>
              <a:rPr lang="de-DE" dirty="0"/>
              <a:t> </a:t>
            </a:r>
            <a:r>
              <a:rPr lang="de-DE" dirty="0" err="1"/>
              <a:t>raise</a:t>
            </a:r>
            <a:r>
              <a:rPr lang="de-DE" dirty="0"/>
              <a:t> her </a:t>
            </a:r>
            <a:r>
              <a:rPr lang="de-DE" dirty="0" err="1"/>
              <a:t>herself</a:t>
            </a:r>
            <a:r>
              <a:rPr lang="de-DE" dirty="0"/>
              <a:t> and on </a:t>
            </a:r>
            <a:r>
              <a:rPr lang="de-DE" dirty="0" err="1"/>
              <a:t>reflection</a:t>
            </a:r>
            <a:r>
              <a:rPr lang="de-DE" dirty="0"/>
              <a:t> I </a:t>
            </a:r>
            <a:r>
              <a:rPr lang="de-DE" dirty="0" err="1"/>
              <a:t>should</a:t>
            </a:r>
            <a:r>
              <a:rPr lang="de-DE" dirty="0"/>
              <a:t> do </a:t>
            </a:r>
            <a:r>
              <a:rPr lang="de-DE" dirty="0" err="1"/>
              <a:t>this</a:t>
            </a:r>
            <a:r>
              <a:rPr lang="de-DE" dirty="0"/>
              <a:t> </a:t>
            </a:r>
            <a:r>
              <a:rPr lang="de-DE" dirty="0" err="1"/>
              <a:t>to</a:t>
            </a:r>
            <a:r>
              <a:rPr lang="de-DE" dirty="0"/>
              <a:t> – and all </a:t>
            </a:r>
            <a:r>
              <a:rPr lang="de-DE" dirty="0" err="1"/>
              <a:t>this</a:t>
            </a:r>
            <a:r>
              <a:rPr lang="de-DE" dirty="0"/>
              <a:t> </a:t>
            </a:r>
            <a:r>
              <a:rPr lang="de-DE" dirty="0" err="1"/>
              <a:t>brings</a:t>
            </a:r>
            <a:r>
              <a:rPr lang="de-DE" dirty="0"/>
              <a:t> </a:t>
            </a:r>
            <a:r>
              <a:rPr lang="de-DE" dirty="0" err="1"/>
              <a:t>us</a:t>
            </a:r>
            <a:r>
              <a:rPr lang="de-DE" dirty="0"/>
              <a:t> </a:t>
            </a:r>
            <a:r>
              <a:rPr lang="de-DE" dirty="0" err="1"/>
              <a:t>to</a:t>
            </a:r>
            <a:r>
              <a:rPr lang="de-DE" dirty="0"/>
              <a:t> </a:t>
            </a:r>
            <a:r>
              <a:rPr lang="de-DE" dirty="0" err="1"/>
              <a:t>the</a:t>
            </a:r>
            <a:r>
              <a:rPr lang="de-DE" dirty="0"/>
              <a:t> </a:t>
            </a:r>
            <a:r>
              <a:rPr lang="de-DE" dirty="0" err="1"/>
              <a:t>issue</a:t>
            </a:r>
            <a:r>
              <a:rPr lang="de-DE" dirty="0"/>
              <a:t> </a:t>
            </a:r>
            <a:r>
              <a:rPr lang="de-DE" dirty="0" err="1"/>
              <a:t>of</a:t>
            </a:r>
            <a:endParaRPr lang="de-DE" dirty="0"/>
          </a:p>
          <a:p>
            <a:endParaRPr lang="en-US" dirty="0"/>
          </a:p>
        </p:txBody>
      </p:sp>
      <p:sp>
        <p:nvSpPr>
          <p:cNvPr id="4" name="Foliennummernplatzhalter 3"/>
          <p:cNvSpPr>
            <a:spLocks noGrp="1"/>
          </p:cNvSpPr>
          <p:nvPr>
            <p:ph type="sldNum" sz="quarter" idx="5"/>
          </p:nvPr>
        </p:nvSpPr>
        <p:spPr/>
        <p:txBody>
          <a:bodyPr/>
          <a:lstStyle/>
          <a:p>
            <a:fld id="{5BDADD7A-5464-40FD-B5CC-4CA36D7CC1F5}" type="slidenum">
              <a:rPr lang="de-DE" smtClean="0"/>
              <a:t>2</a:t>
            </a:fld>
            <a:endParaRPr lang="de-DE"/>
          </a:p>
        </p:txBody>
      </p:sp>
    </p:spTree>
    <p:extLst>
      <p:ext uri="{BB962C8B-B14F-4D97-AF65-F5344CB8AC3E}">
        <p14:creationId xmlns:p14="http://schemas.microsoft.com/office/powerpoint/2010/main" val="36216955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28A81-897B-A27D-8B11-8B9C1241336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783A992-490A-5F4F-E069-FC2781069F3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20232F0-3A52-C43B-E68A-547F70B001E4}"/>
              </a:ext>
            </a:extLst>
          </p:cNvPr>
          <p:cNvSpPr>
            <a:spLocks noGrp="1"/>
          </p:cNvSpPr>
          <p:nvPr>
            <p:ph type="body" idx="1"/>
          </p:nvPr>
        </p:nvSpPr>
        <p:spPr/>
        <p:txBody>
          <a:bodyPr/>
          <a:lstStyle/>
          <a:p>
            <a:r>
              <a:rPr lang="de-DE" dirty="0"/>
              <a:t>Durchklicken und vorlesen</a:t>
            </a:r>
          </a:p>
          <a:p>
            <a:endParaRPr lang="de-DE" sz="1200" dirty="0"/>
          </a:p>
          <a:p>
            <a:r>
              <a:rPr lang="de-DE" sz="1200" dirty="0" err="1"/>
              <a:t>Perceived</a:t>
            </a:r>
            <a:r>
              <a:rPr lang="de-DE" sz="1200" dirty="0"/>
              <a:t> </a:t>
            </a:r>
            <a:r>
              <a:rPr lang="de-DE" sz="1200" dirty="0" err="1"/>
              <a:t>naturalness</a:t>
            </a:r>
            <a:r>
              <a:rPr lang="de-DE" sz="1200" dirty="0"/>
              <a:t> </a:t>
            </a:r>
            <a:r>
              <a:rPr lang="de-DE" sz="1200" dirty="0" err="1"/>
              <a:t>is</a:t>
            </a:r>
            <a:r>
              <a:rPr lang="de-DE" sz="1200" dirty="0"/>
              <a:t> a </a:t>
            </a:r>
            <a:r>
              <a:rPr lang="de-DE" sz="1200" dirty="0" err="1"/>
              <a:t>voice</a:t>
            </a:r>
            <a:r>
              <a:rPr lang="de-DE" sz="1200" dirty="0"/>
              <a:t> feature </a:t>
            </a:r>
            <a:r>
              <a:rPr lang="de-DE" sz="1200" dirty="0" err="1"/>
              <a:t>we</a:t>
            </a:r>
            <a:r>
              <a:rPr lang="de-DE" sz="1200" dirty="0"/>
              <a:t> </a:t>
            </a:r>
            <a:r>
              <a:rPr lang="de-DE" sz="1200" dirty="0" err="1"/>
              <a:t>should</a:t>
            </a:r>
            <a:r>
              <a:rPr lang="de-DE" sz="1200" dirty="0"/>
              <a:t> </a:t>
            </a:r>
            <a:r>
              <a:rPr lang="de-DE" sz="1200" dirty="0" err="1"/>
              <a:t>study</a:t>
            </a:r>
            <a:r>
              <a:rPr lang="de-DE" sz="1200" dirty="0"/>
              <a:t> </a:t>
            </a:r>
            <a:r>
              <a:rPr lang="de-DE" sz="1200" dirty="0" err="1"/>
              <a:t>systematically</a:t>
            </a:r>
            <a:r>
              <a:rPr lang="de-DE" sz="1200" dirty="0"/>
              <a:t>.</a:t>
            </a:r>
          </a:p>
          <a:p>
            <a:endParaRPr lang="de-DE" sz="1200" dirty="0"/>
          </a:p>
          <a:p>
            <a:endParaRPr lang="de-DE" sz="1200" dirty="0"/>
          </a:p>
          <a:p>
            <a:r>
              <a:rPr lang="de-DE" sz="1200" dirty="0" err="1"/>
              <a:t>We</a:t>
            </a:r>
            <a:r>
              <a:rPr lang="de-DE" sz="1200" dirty="0"/>
              <a:t> </a:t>
            </a:r>
            <a:r>
              <a:rPr lang="de-DE" sz="1200" dirty="0" err="1"/>
              <a:t>propose</a:t>
            </a:r>
            <a:r>
              <a:rPr lang="de-DE" sz="1200" dirty="0"/>
              <a:t> a </a:t>
            </a:r>
            <a:r>
              <a:rPr lang="de-DE" sz="1200" dirty="0" err="1"/>
              <a:t>conceptual</a:t>
            </a:r>
            <a:r>
              <a:rPr lang="de-DE" sz="1200" dirty="0"/>
              <a:t> </a:t>
            </a:r>
            <a:r>
              <a:rPr lang="de-DE" sz="1200" dirty="0" err="1"/>
              <a:t>framework</a:t>
            </a:r>
            <a:r>
              <a:rPr lang="en-US" sz="1200" dirty="0"/>
              <a:t>: </a:t>
            </a:r>
          </a:p>
          <a:p>
            <a:r>
              <a:rPr lang="en-US" sz="1200" dirty="0"/>
              <a:t>		Deviation-based naturalness</a:t>
            </a:r>
          </a:p>
          <a:p>
            <a:r>
              <a:rPr lang="en-US" sz="1200" dirty="0"/>
              <a:t>		Human-likeness-based naturalness</a:t>
            </a:r>
          </a:p>
          <a:p>
            <a:endParaRPr lang="en-US" sz="1200" dirty="0"/>
          </a:p>
          <a:p>
            <a:endParaRPr lang="en-US" sz="1200" dirty="0"/>
          </a:p>
          <a:p>
            <a:r>
              <a:rPr lang="en-US" sz="1200" dirty="0"/>
              <a:t>For the complete picture, we need to pool evidence from the entire interdisciplinary literature. </a:t>
            </a:r>
          </a:p>
          <a:p>
            <a:endParaRPr lang="en-US" sz="1200" dirty="0"/>
          </a:p>
          <a:p>
            <a:endParaRPr lang="en-US" sz="1200" dirty="0"/>
          </a:p>
          <a:p>
            <a:r>
              <a:rPr lang="de-DE" sz="1200" dirty="0"/>
              <a:t>Research </a:t>
            </a:r>
            <a:r>
              <a:rPr lang="de-DE" sz="1200" dirty="0" err="1"/>
              <a:t>efforts</a:t>
            </a:r>
            <a:r>
              <a:rPr lang="de-DE" sz="1200" dirty="0"/>
              <a:t> on </a:t>
            </a:r>
            <a:r>
              <a:rPr lang="de-DE" sz="1200" dirty="0" err="1"/>
              <a:t>voice</a:t>
            </a:r>
            <a:r>
              <a:rPr lang="de-DE" sz="1200" dirty="0"/>
              <a:t> </a:t>
            </a:r>
            <a:r>
              <a:rPr lang="de-DE" sz="1200" dirty="0" err="1"/>
              <a:t>naturalness</a:t>
            </a:r>
            <a:r>
              <a:rPr lang="de-DE" sz="1200" dirty="0"/>
              <a:t> </a:t>
            </a:r>
            <a:r>
              <a:rPr lang="de-DE" sz="1200" dirty="0" err="1"/>
              <a:t>should</a:t>
            </a:r>
            <a:r>
              <a:rPr lang="de-DE" sz="1200" dirty="0"/>
              <a:t> </a:t>
            </a:r>
            <a:r>
              <a:rPr lang="de-DE" sz="1200" dirty="0" err="1"/>
              <a:t>be</a:t>
            </a:r>
            <a:r>
              <a:rPr lang="de-DE" sz="1200" dirty="0"/>
              <a:t> </a:t>
            </a:r>
            <a:r>
              <a:rPr lang="de-DE" sz="1200" dirty="0" err="1"/>
              <a:t>rooted</a:t>
            </a:r>
            <a:r>
              <a:rPr lang="de-DE" sz="1200" dirty="0"/>
              <a:t> in </a:t>
            </a:r>
            <a:r>
              <a:rPr lang="de-DE" sz="1200" dirty="0" err="1"/>
              <a:t>voice</a:t>
            </a:r>
            <a:r>
              <a:rPr lang="de-DE" sz="1200" dirty="0"/>
              <a:t> </a:t>
            </a:r>
            <a:r>
              <a:rPr lang="de-DE" sz="1200" dirty="0" err="1"/>
              <a:t>perception</a:t>
            </a:r>
            <a:r>
              <a:rPr lang="de-DE" sz="1200" dirty="0"/>
              <a:t> </a:t>
            </a:r>
            <a:r>
              <a:rPr lang="de-DE" sz="1200" dirty="0" err="1"/>
              <a:t>theory</a:t>
            </a:r>
            <a:r>
              <a:rPr lang="de-DE" sz="1200" dirty="0"/>
              <a:t>. </a:t>
            </a:r>
            <a:endParaRPr lang="de-DE" dirty="0"/>
          </a:p>
        </p:txBody>
      </p:sp>
      <p:sp>
        <p:nvSpPr>
          <p:cNvPr id="4" name="Foliennummernplatzhalter 3">
            <a:extLst>
              <a:ext uri="{FF2B5EF4-FFF2-40B4-BE49-F238E27FC236}">
                <a16:creationId xmlns:a16="http://schemas.microsoft.com/office/drawing/2014/main" id="{0D011FA8-6AC5-02FB-EF49-391214B1130F}"/>
              </a:ext>
            </a:extLst>
          </p:cNvPr>
          <p:cNvSpPr>
            <a:spLocks noGrp="1"/>
          </p:cNvSpPr>
          <p:nvPr>
            <p:ph type="sldNum" sz="quarter" idx="5"/>
          </p:nvPr>
        </p:nvSpPr>
        <p:spPr/>
        <p:txBody>
          <a:bodyPr/>
          <a:lstStyle/>
          <a:p>
            <a:fld id="{5BDADD7A-5464-40FD-B5CC-4CA36D7CC1F5}" type="slidenum">
              <a:rPr lang="de-DE" smtClean="0"/>
              <a:t>20</a:t>
            </a:fld>
            <a:endParaRPr lang="de-DE"/>
          </a:p>
        </p:txBody>
      </p:sp>
    </p:spTree>
    <p:extLst>
      <p:ext uri="{BB962C8B-B14F-4D97-AF65-F5344CB8AC3E}">
        <p14:creationId xmlns:p14="http://schemas.microsoft.com/office/powerpoint/2010/main" val="126694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This last </a:t>
            </a:r>
            <a:r>
              <a:rPr lang="de-DE" dirty="0" err="1"/>
              <a:t>slide</a:t>
            </a:r>
            <a:r>
              <a:rPr lang="de-DE" dirty="0"/>
              <a:t> </a:t>
            </a:r>
            <a:r>
              <a:rPr lang="de-DE" dirty="0" err="1"/>
              <a:t>is</a:t>
            </a:r>
            <a:r>
              <a:rPr lang="de-DE" dirty="0"/>
              <a:t> </a:t>
            </a:r>
            <a:r>
              <a:rPr lang="de-DE" dirty="0" err="1"/>
              <a:t>the</a:t>
            </a:r>
            <a:r>
              <a:rPr lang="de-DE" dirty="0"/>
              <a:t> </a:t>
            </a:r>
            <a:r>
              <a:rPr lang="de-DE" dirty="0" err="1"/>
              <a:t>only</a:t>
            </a:r>
            <a:r>
              <a:rPr lang="de-DE" dirty="0"/>
              <a:t> </a:t>
            </a:r>
            <a:r>
              <a:rPr lang="de-DE" dirty="0" err="1"/>
              <a:t>one</a:t>
            </a:r>
            <a:r>
              <a:rPr lang="de-DE" dirty="0"/>
              <a:t> </a:t>
            </a:r>
            <a:r>
              <a:rPr lang="de-DE" dirty="0" err="1"/>
              <a:t>to</a:t>
            </a:r>
            <a:r>
              <a:rPr lang="de-DE" dirty="0"/>
              <a:t> </a:t>
            </a:r>
            <a:r>
              <a:rPr lang="de-DE" dirty="0" err="1"/>
              <a:t>which</a:t>
            </a:r>
            <a:r>
              <a:rPr lang="de-DE" dirty="0"/>
              <a:t> I </a:t>
            </a:r>
            <a:r>
              <a:rPr lang="de-DE" dirty="0" err="1"/>
              <a:t>made</a:t>
            </a:r>
            <a:r>
              <a:rPr lang="de-DE" dirty="0"/>
              <a:t> a </a:t>
            </a:r>
            <a:r>
              <a:rPr lang="de-DE" dirty="0" err="1"/>
              <a:t>surprise</a:t>
            </a:r>
            <a:r>
              <a:rPr lang="de-DE" dirty="0"/>
              <a:t> </a:t>
            </a:r>
            <a:r>
              <a:rPr lang="de-DE" dirty="0" err="1"/>
              <a:t>change</a:t>
            </a:r>
            <a:r>
              <a:rPr lang="de-DE" dirty="0"/>
              <a:t> </a:t>
            </a:r>
            <a:r>
              <a:rPr lang="de-DE" dirty="0" err="1"/>
              <a:t>to</a:t>
            </a:r>
            <a:r>
              <a:rPr lang="de-DE" dirty="0"/>
              <a:t> </a:t>
            </a:r>
            <a:r>
              <a:rPr lang="de-DE" dirty="0" err="1"/>
              <a:t>Tine´s</a:t>
            </a:r>
            <a:r>
              <a:rPr lang="de-DE" dirty="0"/>
              <a:t> </a:t>
            </a:r>
            <a:r>
              <a:rPr lang="de-DE" dirty="0" err="1"/>
              <a:t>slides</a:t>
            </a:r>
            <a:r>
              <a:rPr lang="de-DE" dirty="0"/>
              <a:t>, </a:t>
            </a:r>
            <a:r>
              <a:rPr lang="de-DE" dirty="0" err="1"/>
              <a:t>because</a:t>
            </a:r>
            <a:r>
              <a:rPr lang="de-DE" dirty="0"/>
              <a:t> </a:t>
            </a:r>
            <a:r>
              <a:rPr lang="de-DE" b="1" dirty="0" err="1"/>
              <a:t>Ss</a:t>
            </a:r>
            <a:r>
              <a:rPr lang="de-DE" b="1" dirty="0"/>
              <a:t> </a:t>
            </a:r>
            <a:r>
              <a:rPr lang="de-DE" dirty="0"/>
              <a:t>I </a:t>
            </a:r>
            <a:r>
              <a:rPr lang="de-DE" dirty="0" err="1"/>
              <a:t>smuggled</a:t>
            </a:r>
            <a:r>
              <a:rPr lang="de-DE" dirty="0"/>
              <a:t> in </a:t>
            </a:r>
            <a:r>
              <a:rPr lang="de-DE" dirty="0" err="1"/>
              <a:t>two</a:t>
            </a:r>
            <a:r>
              <a:rPr lang="de-DE" dirty="0"/>
              <a:t> </a:t>
            </a:r>
            <a:r>
              <a:rPr lang="de-DE" dirty="0" err="1"/>
              <a:t>fotos</a:t>
            </a:r>
            <a:r>
              <a:rPr lang="de-DE" dirty="0"/>
              <a:t> </a:t>
            </a:r>
            <a:r>
              <a:rPr lang="de-DE" dirty="0" err="1"/>
              <a:t>from</a:t>
            </a:r>
            <a:r>
              <a:rPr lang="de-DE" dirty="0"/>
              <a:t> Oslo </a:t>
            </a:r>
            <a:r>
              <a:rPr lang="de-DE" dirty="0" err="1"/>
              <a:t>from</a:t>
            </a:r>
            <a:r>
              <a:rPr lang="de-DE" dirty="0"/>
              <a:t> last </a:t>
            </a:r>
            <a:r>
              <a:rPr lang="de-DE" dirty="0" err="1"/>
              <a:t>month</a:t>
            </a:r>
            <a:r>
              <a:rPr lang="de-DE" dirty="0"/>
              <a:t>. The </a:t>
            </a:r>
            <a:r>
              <a:rPr lang="de-DE" dirty="0" err="1"/>
              <a:t>first</a:t>
            </a:r>
            <a:r>
              <a:rPr lang="de-DE" dirty="0"/>
              <a:t> </a:t>
            </a:r>
            <a:r>
              <a:rPr lang="de-DE" dirty="0" err="1"/>
              <a:t>comes</a:t>
            </a:r>
            <a:r>
              <a:rPr lang="de-DE" dirty="0"/>
              <a:t> </a:t>
            </a:r>
            <a:r>
              <a:rPr lang="de-DE" dirty="0" err="1"/>
              <a:t>with</a:t>
            </a:r>
            <a:r>
              <a:rPr lang="de-DE" dirty="0"/>
              <a:t> </a:t>
            </a:r>
            <a:r>
              <a:rPr lang="de-DE" dirty="0" err="1"/>
              <a:t>greetings</a:t>
            </a:r>
            <a:r>
              <a:rPr lang="de-DE" dirty="0"/>
              <a:t> </a:t>
            </a:r>
            <a:r>
              <a:rPr lang="de-DE" dirty="0" err="1"/>
              <a:t>from</a:t>
            </a:r>
            <a:r>
              <a:rPr lang="de-DE" dirty="0"/>
              <a:t> Tine and Sascha Frühholz </a:t>
            </a:r>
            <a:r>
              <a:rPr lang="de-DE" dirty="0" err="1"/>
              <a:t>who</a:t>
            </a:r>
            <a:r>
              <a:rPr lang="de-DE" dirty="0"/>
              <a:t> </a:t>
            </a:r>
            <a:r>
              <a:rPr lang="de-DE" dirty="0" err="1"/>
              <a:t>we</a:t>
            </a:r>
            <a:r>
              <a:rPr lang="de-DE" dirty="0"/>
              <a:t> </a:t>
            </a:r>
            <a:r>
              <a:rPr lang="de-DE" dirty="0" err="1"/>
              <a:t>visited</a:t>
            </a:r>
            <a:r>
              <a:rPr lang="de-DE" dirty="0"/>
              <a:t> and </a:t>
            </a:r>
            <a:r>
              <a:rPr lang="de-DE" dirty="0" err="1"/>
              <a:t>who</a:t>
            </a:r>
            <a:r>
              <a:rPr lang="de-DE" dirty="0"/>
              <a:t> </a:t>
            </a:r>
            <a:r>
              <a:rPr lang="de-DE" dirty="0" err="1"/>
              <a:t>regretfully</a:t>
            </a:r>
            <a:r>
              <a:rPr lang="de-DE" dirty="0"/>
              <a:t> </a:t>
            </a:r>
            <a:r>
              <a:rPr lang="de-DE" dirty="0" err="1"/>
              <a:t>can´t</a:t>
            </a:r>
            <a:r>
              <a:rPr lang="de-DE" dirty="0"/>
              <a:t> </a:t>
            </a:r>
            <a:r>
              <a:rPr lang="de-DE" dirty="0" err="1"/>
              <a:t>be</a:t>
            </a:r>
            <a:r>
              <a:rPr lang="de-DE" dirty="0"/>
              <a:t> at </a:t>
            </a:r>
            <a:r>
              <a:rPr lang="de-DE" dirty="0" err="1"/>
              <a:t>this</a:t>
            </a:r>
            <a:r>
              <a:rPr lang="de-DE" dirty="0"/>
              <a:t> </a:t>
            </a:r>
            <a:r>
              <a:rPr lang="de-DE" dirty="0" err="1"/>
              <a:t>VoiceID</a:t>
            </a:r>
            <a:r>
              <a:rPr lang="de-DE" dirty="0"/>
              <a:t>, plus </a:t>
            </a:r>
            <a:r>
              <a:rPr lang="de-DE" dirty="0" err="1"/>
              <a:t>the</a:t>
            </a:r>
            <a:r>
              <a:rPr lang="de-DE" dirty="0"/>
              <a:t> logo </a:t>
            </a:r>
            <a:r>
              <a:rPr lang="de-DE" dirty="0" err="1"/>
              <a:t>of</a:t>
            </a:r>
            <a:r>
              <a:rPr lang="de-DE" dirty="0"/>
              <a:t> VOCS </a:t>
            </a:r>
            <a:r>
              <a:rPr lang="de-DE" dirty="0" err="1"/>
              <a:t>which</a:t>
            </a:r>
            <a:r>
              <a:rPr lang="de-DE" dirty="0"/>
              <a:t> </a:t>
            </a:r>
            <a:r>
              <a:rPr lang="de-DE" dirty="0" err="1"/>
              <a:t>is</a:t>
            </a:r>
            <a:r>
              <a:rPr lang="de-DE" dirty="0"/>
              <a:t> an EU-</a:t>
            </a:r>
            <a:r>
              <a:rPr lang="de-DE" dirty="0" err="1"/>
              <a:t>wide</a:t>
            </a:r>
            <a:r>
              <a:rPr lang="de-DE" dirty="0"/>
              <a:t> </a:t>
            </a:r>
            <a:r>
              <a:rPr lang="de-DE" dirty="0" err="1"/>
              <a:t>project</a:t>
            </a:r>
            <a:r>
              <a:rPr lang="de-DE" dirty="0"/>
              <a:t> </a:t>
            </a:r>
            <a:r>
              <a:rPr lang="de-DE" dirty="0" err="1"/>
              <a:t>for</a:t>
            </a:r>
            <a:r>
              <a:rPr lang="de-DE" dirty="0"/>
              <a:t> </a:t>
            </a:r>
            <a:r>
              <a:rPr lang="de-DE" dirty="0" err="1"/>
              <a:t>which</a:t>
            </a:r>
            <a:r>
              <a:rPr lang="de-DE" dirty="0"/>
              <a:t> </a:t>
            </a:r>
            <a:r>
              <a:rPr lang="de-DE" dirty="0" err="1"/>
              <a:t>we</a:t>
            </a:r>
            <a:r>
              <a:rPr lang="de-DE" dirty="0"/>
              <a:t> </a:t>
            </a:r>
            <a:r>
              <a:rPr lang="de-DE" dirty="0" err="1"/>
              <a:t>owe</a:t>
            </a:r>
            <a:r>
              <a:rPr lang="de-DE" dirty="0"/>
              <a:t> </a:t>
            </a:r>
            <a:r>
              <a:rPr lang="de-DE" dirty="0" err="1"/>
              <a:t>big</a:t>
            </a:r>
            <a:r>
              <a:rPr lang="de-DE" dirty="0"/>
              <a:t> </a:t>
            </a:r>
            <a:r>
              <a:rPr lang="de-DE" dirty="0" err="1"/>
              <a:t>thanks</a:t>
            </a:r>
            <a:r>
              <a:rPr lang="de-DE" dirty="0"/>
              <a:t> </a:t>
            </a:r>
            <a:r>
              <a:rPr lang="de-DE" dirty="0" err="1"/>
              <a:t>to</a:t>
            </a:r>
            <a:r>
              <a:rPr lang="de-DE" dirty="0"/>
              <a:t> Pascal and Thierry </a:t>
            </a:r>
            <a:r>
              <a:rPr lang="de-DE" dirty="0" err="1"/>
              <a:t>for</a:t>
            </a:r>
            <a:r>
              <a:rPr lang="de-DE" dirty="0"/>
              <a:t> </a:t>
            </a:r>
            <a:r>
              <a:rPr lang="de-DE" dirty="0" err="1"/>
              <a:t>coordinating</a:t>
            </a:r>
            <a:r>
              <a:rPr lang="de-DE" dirty="0"/>
              <a:t> </a:t>
            </a:r>
            <a:r>
              <a:rPr lang="de-DE" dirty="0" err="1"/>
              <a:t>this</a:t>
            </a:r>
            <a:r>
              <a:rPr lang="de-DE" dirty="0"/>
              <a:t> (Pascal will </a:t>
            </a:r>
            <a:r>
              <a:rPr lang="de-DE" dirty="0" err="1"/>
              <a:t>tell</a:t>
            </a:r>
            <a:r>
              <a:rPr lang="de-DE" dirty="0"/>
              <a:t> </a:t>
            </a:r>
            <a:r>
              <a:rPr lang="de-DE" dirty="0" err="1"/>
              <a:t>you</a:t>
            </a:r>
            <a:r>
              <a:rPr lang="de-DE" dirty="0"/>
              <a:t> all </a:t>
            </a:r>
            <a:r>
              <a:rPr lang="de-DE" dirty="0" err="1"/>
              <a:t>about</a:t>
            </a:r>
            <a:r>
              <a:rPr lang="de-DE" dirty="0"/>
              <a:t> </a:t>
            </a:r>
            <a:r>
              <a:rPr lang="de-DE" dirty="0" err="1"/>
              <a:t>it</a:t>
            </a:r>
            <a:r>
              <a:rPr lang="de-DE" dirty="0"/>
              <a:t> </a:t>
            </a:r>
            <a:r>
              <a:rPr lang="de-DE" dirty="0" err="1"/>
              <a:t>this</a:t>
            </a:r>
            <a:r>
              <a:rPr lang="de-DE" dirty="0"/>
              <a:t> </a:t>
            </a:r>
            <a:r>
              <a:rPr lang="de-DE" dirty="0" err="1"/>
              <a:t>afternoon</a:t>
            </a:r>
            <a:r>
              <a:rPr lang="de-DE" dirty="0"/>
              <a:t>). The </a:t>
            </a:r>
            <a:r>
              <a:rPr lang="de-DE" dirty="0" err="1"/>
              <a:t>second</a:t>
            </a:r>
            <a:r>
              <a:rPr lang="de-DE" dirty="0"/>
              <a:t> </a:t>
            </a:r>
            <a:r>
              <a:rPr lang="de-DE" dirty="0" err="1"/>
              <a:t>shows</a:t>
            </a:r>
            <a:r>
              <a:rPr lang="de-DE" dirty="0"/>
              <a:t>, a </a:t>
            </a:r>
            <a:r>
              <a:rPr lang="de-DE" dirty="0" err="1"/>
              <a:t>few</a:t>
            </a:r>
            <a:r>
              <a:rPr lang="de-DE" dirty="0"/>
              <a:t> </a:t>
            </a:r>
            <a:r>
              <a:rPr lang="de-DE" dirty="0" err="1"/>
              <a:t>days</a:t>
            </a:r>
            <a:r>
              <a:rPr lang="de-DE" dirty="0"/>
              <a:t> </a:t>
            </a:r>
            <a:r>
              <a:rPr lang="de-DE" dirty="0" err="1"/>
              <a:t>later</a:t>
            </a:r>
            <a:r>
              <a:rPr lang="de-DE" dirty="0"/>
              <a:t>, Tine in </a:t>
            </a:r>
            <a:r>
              <a:rPr lang="de-DE" dirty="0" err="1"/>
              <a:t>the</a:t>
            </a:r>
            <a:r>
              <a:rPr lang="de-DE" dirty="0"/>
              <a:t> </a:t>
            </a:r>
            <a:r>
              <a:rPr lang="de-DE" dirty="0" err="1"/>
              <a:t>center</a:t>
            </a:r>
            <a:r>
              <a:rPr lang="de-DE" dirty="0"/>
              <a:t> and </a:t>
            </a:r>
            <a:r>
              <a:rPr lang="de-DE" dirty="0" err="1"/>
              <a:t>our</a:t>
            </a:r>
            <a:r>
              <a:rPr lang="de-DE" dirty="0"/>
              <a:t> </a:t>
            </a:r>
            <a:r>
              <a:rPr lang="de-DE" dirty="0" err="1"/>
              <a:t>team</a:t>
            </a:r>
            <a:r>
              <a:rPr lang="de-DE" dirty="0"/>
              <a:t> at </a:t>
            </a:r>
            <a:r>
              <a:rPr lang="de-DE" dirty="0" err="1"/>
              <a:t>the</a:t>
            </a:r>
            <a:r>
              <a:rPr lang="de-DE" dirty="0"/>
              <a:t> </a:t>
            </a:r>
            <a:r>
              <a:rPr lang="de-DE" dirty="0" err="1"/>
              <a:t>very</a:t>
            </a:r>
            <a:r>
              <a:rPr lang="de-DE" dirty="0"/>
              <a:t> </a:t>
            </a:r>
            <a:r>
              <a:rPr lang="de-DE" dirty="0" err="1"/>
              <a:t>second</a:t>
            </a:r>
            <a:r>
              <a:rPr lang="de-DE" dirty="0"/>
              <a:t> </a:t>
            </a:r>
            <a:r>
              <a:rPr lang="de-DE" dirty="0" err="1"/>
              <a:t>when</a:t>
            </a:r>
            <a:r>
              <a:rPr lang="de-DE" dirty="0"/>
              <a:t> Tine </a:t>
            </a:r>
            <a:r>
              <a:rPr lang="de-DE" dirty="0" err="1"/>
              <a:t>pressed</a:t>
            </a:r>
            <a:r>
              <a:rPr lang="de-DE" dirty="0"/>
              <a:t> </a:t>
            </a:r>
            <a:r>
              <a:rPr lang="de-DE" dirty="0" err="1"/>
              <a:t>the</a:t>
            </a:r>
            <a:r>
              <a:rPr lang="de-DE" dirty="0"/>
              <a:t> </a:t>
            </a:r>
            <a:r>
              <a:rPr lang="de-DE" dirty="0" err="1"/>
              <a:t>submit</a:t>
            </a:r>
            <a:r>
              <a:rPr lang="de-DE" dirty="0"/>
              <a:t> </a:t>
            </a:r>
            <a:r>
              <a:rPr lang="de-DE" dirty="0" err="1"/>
              <a:t>button</a:t>
            </a:r>
            <a:r>
              <a:rPr lang="de-DE" dirty="0"/>
              <a:t> </a:t>
            </a:r>
            <a:r>
              <a:rPr lang="de-DE" dirty="0" err="1"/>
              <a:t>for</a:t>
            </a:r>
            <a:r>
              <a:rPr lang="de-DE" dirty="0"/>
              <a:t> </a:t>
            </a:r>
            <a:r>
              <a:rPr lang="de-DE" dirty="0" err="1"/>
              <a:t>the</a:t>
            </a:r>
            <a:r>
              <a:rPr lang="de-DE" dirty="0"/>
              <a:t> </a:t>
            </a:r>
            <a:r>
              <a:rPr lang="de-DE" dirty="0" err="1"/>
              <a:t>paper</a:t>
            </a:r>
            <a:r>
              <a:rPr lang="de-DE" dirty="0"/>
              <a:t> </a:t>
            </a:r>
            <a:r>
              <a:rPr lang="de-DE" dirty="0" err="1"/>
              <a:t>that</a:t>
            </a:r>
            <a:r>
              <a:rPr lang="de-DE" dirty="0"/>
              <a:t> </a:t>
            </a:r>
            <a:r>
              <a:rPr lang="de-DE" dirty="0" err="1"/>
              <a:t>Tine´s</a:t>
            </a:r>
            <a:r>
              <a:rPr lang="de-DE" dirty="0"/>
              <a:t> </a:t>
            </a:r>
            <a:r>
              <a:rPr lang="de-DE" dirty="0" err="1"/>
              <a:t>talk</a:t>
            </a:r>
            <a:r>
              <a:rPr lang="de-DE" dirty="0"/>
              <a:t> was </a:t>
            </a:r>
            <a:r>
              <a:rPr lang="de-DE" dirty="0" err="1"/>
              <a:t>about</a:t>
            </a:r>
            <a:r>
              <a:rPr lang="de-DE" dirty="0"/>
              <a:t>. All </a:t>
            </a:r>
            <a:r>
              <a:rPr lang="de-DE" dirty="0" err="1"/>
              <a:t>the</a:t>
            </a:r>
            <a:r>
              <a:rPr lang="de-DE" dirty="0"/>
              <a:t> </a:t>
            </a:r>
            <a:r>
              <a:rPr lang="de-DE" dirty="0" err="1"/>
              <a:t>good</a:t>
            </a:r>
            <a:r>
              <a:rPr lang="de-DE" dirty="0"/>
              <a:t> </a:t>
            </a:r>
            <a:r>
              <a:rPr lang="de-DE" dirty="0" err="1"/>
              <a:t>aspects</a:t>
            </a:r>
            <a:r>
              <a:rPr lang="de-DE" dirty="0"/>
              <a:t> </a:t>
            </a:r>
            <a:r>
              <a:rPr lang="de-DE" dirty="0" err="1"/>
              <a:t>of</a:t>
            </a:r>
            <a:r>
              <a:rPr lang="de-DE" dirty="0"/>
              <a:t> </a:t>
            </a:r>
            <a:r>
              <a:rPr lang="de-DE" dirty="0" err="1"/>
              <a:t>this</a:t>
            </a:r>
            <a:r>
              <a:rPr lang="de-DE" dirty="0"/>
              <a:t> </a:t>
            </a:r>
            <a:r>
              <a:rPr lang="de-DE" dirty="0" err="1"/>
              <a:t>talk</a:t>
            </a:r>
            <a:r>
              <a:rPr lang="de-DE" dirty="0"/>
              <a:t> </a:t>
            </a:r>
            <a:r>
              <a:rPr lang="de-DE" dirty="0" err="1"/>
              <a:t>are</a:t>
            </a:r>
            <a:r>
              <a:rPr lang="de-DE" dirty="0"/>
              <a:t> </a:t>
            </a:r>
            <a:r>
              <a:rPr lang="de-DE" dirty="0" err="1"/>
              <a:t>genuinely</a:t>
            </a:r>
            <a:r>
              <a:rPr lang="de-DE" dirty="0"/>
              <a:t> </a:t>
            </a:r>
            <a:r>
              <a:rPr lang="de-DE" dirty="0" err="1"/>
              <a:t>hers</a:t>
            </a:r>
            <a:r>
              <a:rPr lang="de-DE" dirty="0"/>
              <a:t>, and </a:t>
            </a:r>
            <a:r>
              <a:rPr lang="de-DE" dirty="0" err="1"/>
              <a:t>please</a:t>
            </a:r>
            <a:r>
              <a:rPr lang="de-DE" dirty="0"/>
              <a:t> </a:t>
            </a:r>
            <a:r>
              <a:rPr lang="de-DE" dirty="0" err="1"/>
              <a:t>blame</a:t>
            </a:r>
            <a:r>
              <a:rPr lang="de-DE" dirty="0"/>
              <a:t> all </a:t>
            </a:r>
            <a:r>
              <a:rPr lang="de-DE" dirty="0" err="1"/>
              <a:t>the</a:t>
            </a:r>
            <a:r>
              <a:rPr lang="de-DE" dirty="0"/>
              <a:t> </a:t>
            </a:r>
            <a:r>
              <a:rPr lang="de-DE" dirty="0" err="1"/>
              <a:t>things</a:t>
            </a:r>
            <a:r>
              <a:rPr lang="de-DE" dirty="0"/>
              <a:t> </a:t>
            </a:r>
            <a:r>
              <a:rPr lang="de-DE" dirty="0" err="1"/>
              <a:t>that</a:t>
            </a:r>
            <a:r>
              <a:rPr lang="de-DE" dirty="0"/>
              <a:t> </a:t>
            </a:r>
            <a:r>
              <a:rPr lang="de-DE" dirty="0" err="1"/>
              <a:t>remained</a:t>
            </a:r>
            <a:r>
              <a:rPr lang="de-DE" dirty="0"/>
              <a:t> </a:t>
            </a:r>
            <a:r>
              <a:rPr lang="de-DE" dirty="0" err="1"/>
              <a:t>unconvincing</a:t>
            </a:r>
            <a:r>
              <a:rPr lang="de-DE" dirty="0"/>
              <a:t> on me. </a:t>
            </a:r>
          </a:p>
          <a:p>
            <a:endParaRPr lang="de-DE" dirty="0"/>
          </a:p>
          <a:p>
            <a:r>
              <a:rPr lang="de-DE" b="1" dirty="0" err="1"/>
              <a:t>Ss</a:t>
            </a:r>
            <a:r>
              <a:rPr lang="de-DE" b="1" dirty="0"/>
              <a:t> </a:t>
            </a:r>
            <a:r>
              <a:rPr lang="de-DE" dirty="0" err="1"/>
              <a:t>Thank</a:t>
            </a:r>
            <a:r>
              <a:rPr lang="de-DE" dirty="0"/>
              <a:t> </a:t>
            </a:r>
            <a:r>
              <a:rPr lang="de-DE" dirty="0" err="1"/>
              <a:t>you</a:t>
            </a:r>
            <a:r>
              <a:rPr lang="de-DE" dirty="0"/>
              <a:t> </a:t>
            </a:r>
            <a:r>
              <a:rPr lang="de-DE" dirty="0" err="1"/>
              <a:t>very</a:t>
            </a:r>
            <a:r>
              <a:rPr lang="de-DE" dirty="0"/>
              <a:t> </a:t>
            </a:r>
            <a:r>
              <a:rPr lang="de-DE" dirty="0" err="1"/>
              <a:t>much</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
        <p:nvSpPr>
          <p:cNvPr id="4" name="Foliennummernplatzhalter 3"/>
          <p:cNvSpPr>
            <a:spLocks noGrp="1"/>
          </p:cNvSpPr>
          <p:nvPr>
            <p:ph type="sldNum" sz="quarter" idx="5"/>
          </p:nvPr>
        </p:nvSpPr>
        <p:spPr/>
        <p:txBody>
          <a:bodyPr/>
          <a:lstStyle/>
          <a:p>
            <a:fld id="{5BDADD7A-5464-40FD-B5CC-4CA36D7CC1F5}" type="slidenum">
              <a:rPr lang="de-DE" smtClean="0"/>
              <a:t>21</a:t>
            </a:fld>
            <a:endParaRPr lang="de-DE"/>
          </a:p>
        </p:txBody>
      </p:sp>
    </p:spTree>
    <p:extLst>
      <p:ext uri="{BB962C8B-B14F-4D97-AF65-F5344CB8AC3E}">
        <p14:creationId xmlns:p14="http://schemas.microsoft.com/office/powerpoint/2010/main" val="245413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is from </a:t>
            </a:r>
            <a:r>
              <a:rPr lang="en-US" dirty="0" err="1"/>
              <a:t>Nadin</a:t>
            </a:r>
            <a:r>
              <a:rPr lang="en-US" dirty="0"/>
              <a:t> </a:t>
            </a:r>
            <a:r>
              <a:rPr lang="en-US" dirty="0" err="1"/>
              <a:t>Lavan´s</a:t>
            </a:r>
            <a:r>
              <a:rPr lang="en-US" dirty="0"/>
              <a:t> and Carolyn McGettigan´s recent model of person perception from voices, and what you can see is that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whenever we hear a voice we form multiple impression immediately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Many of them are well studied, like age gender, personality impressions or regional origin, but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Ss</a:t>
            </a:r>
            <a:r>
              <a:rPr lang="en-US" dirty="0"/>
              <a:t> we would like to argue that Ss naturalness refers to one of these impressions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It´s perhaps equally important, but it also is completely understudied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Next 15 minutes is an advertisement talk, why I think we should study naturalness</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So this talk is also about the meta-perspective – and we reflect on how current research on voice naturalness is conducted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p:txBody>
      </p:sp>
      <p:sp>
        <p:nvSpPr>
          <p:cNvPr id="4" name="Foliennummernplatzhalter 3"/>
          <p:cNvSpPr>
            <a:spLocks noGrp="1"/>
          </p:cNvSpPr>
          <p:nvPr>
            <p:ph type="sldNum" sz="quarter" idx="5"/>
          </p:nvPr>
        </p:nvSpPr>
        <p:spPr/>
        <p:txBody>
          <a:bodyPr/>
          <a:lstStyle/>
          <a:p>
            <a:fld id="{5BDADD7A-5464-40FD-B5CC-4CA36D7CC1F5}" type="slidenum">
              <a:rPr lang="de-DE" smtClean="0"/>
              <a:t>3</a:t>
            </a:fld>
            <a:endParaRPr lang="de-DE"/>
          </a:p>
        </p:txBody>
      </p:sp>
    </p:spTree>
    <p:extLst>
      <p:ext uri="{BB962C8B-B14F-4D97-AF65-F5344CB8AC3E}">
        <p14:creationId xmlns:p14="http://schemas.microsoft.com/office/powerpoint/2010/main" val="626399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BBEA0-619F-1C01-462E-0BCCE372FFE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5A8480D-B5E9-2FD7-6433-ECED7DD9656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3CDBDB2-DC43-07D7-1500-FABEACDD1839}"/>
              </a:ext>
            </a:extLst>
          </p:cNvPr>
          <p:cNvSpPr>
            <a:spLocks noGrp="1"/>
          </p:cNvSpPr>
          <p:nvPr>
            <p:ph type="body" idx="1"/>
          </p:nvPr>
        </p:nvSpPr>
        <p:spPr/>
        <p:txBody>
          <a:bodyPr/>
          <a:lstStyle/>
          <a:p>
            <a:r>
              <a:rPr lang="de-DE" dirty="0"/>
              <a:t>And </a:t>
            </a:r>
            <a:r>
              <a:rPr lang="de-DE" dirty="0" err="1"/>
              <a:t>our</a:t>
            </a:r>
            <a:r>
              <a:rPr lang="de-DE" dirty="0"/>
              <a:t> </a:t>
            </a:r>
            <a:r>
              <a:rPr lang="de-DE" dirty="0" err="1"/>
              <a:t>base</a:t>
            </a:r>
            <a:r>
              <a:rPr lang="de-DE" dirty="0"/>
              <a:t> </a:t>
            </a:r>
            <a:r>
              <a:rPr lang="de-DE" dirty="0" err="1"/>
              <a:t>motivation</a:t>
            </a:r>
            <a:r>
              <a:rPr lang="de-DE" dirty="0"/>
              <a:t> </a:t>
            </a:r>
            <a:r>
              <a:rPr lang="de-DE" dirty="0" err="1"/>
              <a:t>to</a:t>
            </a:r>
            <a:r>
              <a:rPr lang="de-DE" dirty="0"/>
              <a:t> </a:t>
            </a:r>
            <a:r>
              <a:rPr lang="de-DE" dirty="0" err="1"/>
              <a:t>study</a:t>
            </a:r>
            <a:r>
              <a:rPr lang="de-DE" dirty="0"/>
              <a:t> </a:t>
            </a:r>
            <a:r>
              <a:rPr lang="de-DE" dirty="0" err="1"/>
              <a:t>naturalness</a:t>
            </a:r>
            <a:r>
              <a:rPr lang="de-DE" dirty="0"/>
              <a:t> </a:t>
            </a:r>
            <a:r>
              <a:rPr lang="de-DE" dirty="0" err="1"/>
              <a:t>is</a:t>
            </a:r>
            <a:r>
              <a:rPr lang="de-DE" dirty="0"/>
              <a:t> </a:t>
            </a:r>
            <a:r>
              <a:rPr lang="de-DE" dirty="0" err="1"/>
              <a:t>because</a:t>
            </a:r>
            <a:r>
              <a:rPr lang="de-DE" dirty="0"/>
              <a:t> </a:t>
            </a:r>
            <a:r>
              <a:rPr lang="de-DE" dirty="0" err="1"/>
              <a:t>it</a:t>
            </a:r>
            <a:r>
              <a:rPr lang="de-DE" dirty="0"/>
              <a:t> </a:t>
            </a:r>
            <a:r>
              <a:rPr lang="de-DE" dirty="0" err="1"/>
              <a:t>simply</a:t>
            </a:r>
            <a:r>
              <a:rPr lang="de-DE" dirty="0"/>
              <a:t> </a:t>
            </a:r>
            <a:r>
              <a:rPr lang="de-DE" dirty="0" err="1"/>
              <a:t>affects</a:t>
            </a:r>
            <a:r>
              <a:rPr lang="de-DE" dirty="0"/>
              <a:t> </a:t>
            </a:r>
            <a:r>
              <a:rPr lang="de-DE" dirty="0" err="1"/>
              <a:t>how</a:t>
            </a:r>
            <a:r>
              <a:rPr lang="de-DE" dirty="0"/>
              <a:t> </a:t>
            </a:r>
            <a:r>
              <a:rPr lang="de-DE" dirty="0" err="1"/>
              <a:t>we</a:t>
            </a:r>
            <a:r>
              <a:rPr lang="de-DE" dirty="0"/>
              <a:t> </a:t>
            </a:r>
            <a:r>
              <a:rPr lang="de-DE" dirty="0" err="1"/>
              <a:t>interact</a:t>
            </a:r>
            <a:r>
              <a:rPr lang="de-DE" dirty="0"/>
              <a:t> </a:t>
            </a:r>
            <a:r>
              <a:rPr lang="de-DE" dirty="0" err="1"/>
              <a:t>with</a:t>
            </a:r>
            <a:r>
              <a:rPr lang="de-DE" dirty="0"/>
              <a:t> </a:t>
            </a:r>
            <a:r>
              <a:rPr lang="de-DE" dirty="0" err="1"/>
              <a:t>the</a:t>
            </a:r>
            <a:r>
              <a:rPr lang="de-DE" dirty="0"/>
              <a:t> </a:t>
            </a:r>
            <a:r>
              <a:rPr lang="de-DE" dirty="0" err="1"/>
              <a:t>voice</a:t>
            </a:r>
            <a:r>
              <a:rPr lang="de-DE" dirty="0"/>
              <a:t> (</a:t>
            </a:r>
            <a:r>
              <a:rPr lang="de-DE" dirty="0" err="1"/>
              <a:t>or</a:t>
            </a:r>
            <a:r>
              <a:rPr lang="de-DE" dirty="0"/>
              <a:t> </a:t>
            </a:r>
            <a:r>
              <a:rPr lang="de-DE" dirty="0" err="1"/>
              <a:t>the</a:t>
            </a:r>
            <a:r>
              <a:rPr lang="de-DE" dirty="0"/>
              <a:t> source </a:t>
            </a:r>
            <a:r>
              <a:rPr lang="de-DE" dirty="0" err="1"/>
              <a:t>of</a:t>
            </a:r>
            <a:r>
              <a:rPr lang="de-DE" dirty="0"/>
              <a:t> </a:t>
            </a:r>
            <a:r>
              <a:rPr lang="de-DE" dirty="0" err="1"/>
              <a:t>that</a:t>
            </a:r>
            <a:r>
              <a:rPr lang="de-DE" dirty="0"/>
              <a:t> </a:t>
            </a:r>
            <a:r>
              <a:rPr lang="de-DE" dirty="0" err="1"/>
              <a:t>voice</a:t>
            </a:r>
            <a:r>
              <a:rPr lang="de-DE" dirty="0"/>
              <a:t>)</a:t>
            </a:r>
          </a:p>
          <a:p>
            <a:endParaRPr lang="de-DE" dirty="0"/>
          </a:p>
          <a:p>
            <a:r>
              <a:rPr lang="de-DE" dirty="0" err="1"/>
              <a:t>Let</a:t>
            </a:r>
            <a:r>
              <a:rPr lang="de-DE" dirty="0"/>
              <a:t> </a:t>
            </a:r>
            <a:r>
              <a:rPr lang="de-DE" dirty="0" err="1"/>
              <a:t>us</a:t>
            </a:r>
            <a:r>
              <a:rPr lang="de-DE" dirty="0"/>
              <a:t> </a:t>
            </a:r>
            <a:r>
              <a:rPr lang="de-DE" dirty="0" err="1"/>
              <a:t>give</a:t>
            </a:r>
            <a:r>
              <a:rPr lang="de-DE" dirty="0"/>
              <a:t> </a:t>
            </a:r>
            <a:r>
              <a:rPr lang="de-DE" dirty="0" err="1"/>
              <a:t>you</a:t>
            </a:r>
            <a:r>
              <a:rPr lang="de-DE" dirty="0"/>
              <a:t> </a:t>
            </a:r>
            <a:r>
              <a:rPr lang="de-DE" dirty="0" err="1"/>
              <a:t>some</a:t>
            </a:r>
            <a:r>
              <a:rPr lang="de-DE" dirty="0"/>
              <a:t> prominent </a:t>
            </a:r>
            <a:r>
              <a:rPr lang="de-DE" dirty="0" err="1"/>
              <a:t>quotations</a:t>
            </a:r>
            <a:r>
              <a:rPr lang="de-DE" dirty="0"/>
              <a:t> </a:t>
            </a:r>
            <a:r>
              <a:rPr lang="de-DE" dirty="0" err="1"/>
              <a:t>to</a:t>
            </a:r>
            <a:r>
              <a:rPr lang="de-DE" dirty="0"/>
              <a:t> back </a:t>
            </a:r>
            <a:r>
              <a:rPr lang="de-DE" dirty="0" err="1"/>
              <a:t>this</a:t>
            </a:r>
            <a:r>
              <a:rPr lang="de-DE" dirty="0"/>
              <a:t>..</a:t>
            </a:r>
          </a:p>
          <a:p>
            <a:endParaRPr lang="de-DE" dirty="0"/>
          </a:p>
          <a:p>
            <a:r>
              <a:rPr lang="de-DE" dirty="0" err="1"/>
              <a:t>One</a:t>
            </a:r>
            <a:r>
              <a:rPr lang="de-DE" dirty="0"/>
              <a:t> </a:t>
            </a:r>
            <a:r>
              <a:rPr lang="de-DE" dirty="0" err="1"/>
              <a:t>is</a:t>
            </a:r>
            <a:r>
              <a:rPr lang="de-DE" dirty="0"/>
              <a:t> </a:t>
            </a:r>
            <a:r>
              <a:rPr lang="de-DE" dirty="0" err="1"/>
              <a:t>about</a:t>
            </a:r>
            <a:r>
              <a:rPr lang="de-DE" dirty="0"/>
              <a:t> </a:t>
            </a:r>
            <a:r>
              <a:rPr lang="de-DE" dirty="0" err="1"/>
              <a:t>pathological</a:t>
            </a:r>
            <a:r>
              <a:rPr lang="de-DE" dirty="0"/>
              <a:t> </a:t>
            </a:r>
            <a:r>
              <a:rPr lang="de-DE" dirty="0" err="1"/>
              <a:t>voices</a:t>
            </a:r>
            <a:r>
              <a:rPr lang="de-DE" dirty="0"/>
              <a:t> (</a:t>
            </a:r>
            <a:r>
              <a:rPr lang="de-DE" dirty="0" err="1"/>
              <a:t>read</a:t>
            </a:r>
            <a:r>
              <a:rPr lang="de-DE" dirty="0"/>
              <a:t>) </a:t>
            </a:r>
          </a:p>
          <a:p>
            <a:endParaRPr lang="de-DE" dirty="0"/>
          </a:p>
          <a:p>
            <a:r>
              <a:rPr lang="en-US" sz="1200" i="1" dirty="0"/>
              <a:t>Impairments in speech naturalness can lead to communication partners perceiving the affected individuals as unhappy, cold, withdrawn, introverted, or bored. These false perceptions can interrupt participation in regular life roles, leading to loss of employment and independence. Thus, impaired speech naturalness can result in social isolation, reduced quality of life, and depression.” </a:t>
            </a:r>
            <a:r>
              <a:rPr lang="en-US" sz="900" dirty="0"/>
              <a:t>(Stepp &amp; </a:t>
            </a:r>
            <a:r>
              <a:rPr lang="en-US" sz="900" dirty="0" err="1"/>
              <a:t>Voijtech</a:t>
            </a:r>
            <a:r>
              <a:rPr lang="en-US" sz="900" dirty="0"/>
              <a:t>, 2019)</a:t>
            </a:r>
            <a:endParaRPr lang="de-DE" dirty="0"/>
          </a:p>
          <a:p>
            <a:endParaRPr lang="de-DE" dirty="0"/>
          </a:p>
          <a:p>
            <a:r>
              <a:rPr lang="de-DE" dirty="0" err="1"/>
              <a:t>One</a:t>
            </a:r>
            <a:r>
              <a:rPr lang="de-DE" dirty="0"/>
              <a:t> </a:t>
            </a:r>
            <a:r>
              <a:rPr lang="de-DE" dirty="0" err="1"/>
              <a:t>about</a:t>
            </a:r>
            <a:r>
              <a:rPr lang="de-DE" dirty="0"/>
              <a:t> </a:t>
            </a:r>
            <a:r>
              <a:rPr lang="de-DE" dirty="0" err="1"/>
              <a:t>voice</a:t>
            </a:r>
            <a:r>
              <a:rPr lang="de-DE" dirty="0"/>
              <a:t> </a:t>
            </a:r>
            <a:r>
              <a:rPr lang="de-DE" dirty="0" err="1"/>
              <a:t>synthesis</a:t>
            </a:r>
            <a:endParaRPr lang="de-DE" dirty="0"/>
          </a:p>
          <a:p>
            <a:r>
              <a:rPr lang="en-US" sz="1200" i="1" dirty="0"/>
              <a:t>The growing popularity of speech interfaces goes hand in hand with the creation of synthetic voices that sound ever more human. Previous research has been inconclusive about whether anthropomorphic design features of machines are more likely to be associated with positive user responses or, conversely, with uncanny experiences. To avoid detrimental effects of synthetic voice design, it is therefore crucial to explore what level of human realism human interactors prefer and whether their evaluations may vary across different domains of application.” </a:t>
            </a:r>
            <a:r>
              <a:rPr lang="en-US" sz="900" dirty="0"/>
              <a:t>(</a:t>
            </a:r>
            <a:r>
              <a:rPr lang="en-US" sz="900" dirty="0" err="1"/>
              <a:t>Schreibelmayer</a:t>
            </a:r>
            <a:r>
              <a:rPr lang="en-US" sz="900" dirty="0"/>
              <a:t> &amp; Mara, 2022)</a:t>
            </a:r>
            <a:endParaRPr lang="de-DE" dirty="0"/>
          </a:p>
          <a:p>
            <a:endParaRPr lang="de-DE" dirty="0"/>
          </a:p>
          <a:p>
            <a:r>
              <a:rPr lang="de-DE" dirty="0"/>
              <a:t>The last </a:t>
            </a:r>
            <a:r>
              <a:rPr lang="de-DE" dirty="0" err="1"/>
              <a:t>comes</a:t>
            </a:r>
            <a:r>
              <a:rPr lang="de-DE" dirty="0"/>
              <a:t> </a:t>
            </a:r>
            <a:r>
              <a:rPr lang="de-DE" dirty="0" err="1"/>
              <a:t>from</a:t>
            </a:r>
            <a:r>
              <a:rPr lang="de-DE" dirty="0"/>
              <a:t> a qualitative </a:t>
            </a:r>
            <a:r>
              <a:rPr lang="de-DE" dirty="0" err="1"/>
              <a:t>analysis</a:t>
            </a:r>
            <a:r>
              <a:rPr lang="de-DE" dirty="0"/>
              <a:t> </a:t>
            </a:r>
            <a:r>
              <a:rPr lang="de-DE" dirty="0" err="1"/>
              <a:t>where</a:t>
            </a:r>
            <a:r>
              <a:rPr lang="de-DE" dirty="0"/>
              <a:t> </a:t>
            </a:r>
            <a:r>
              <a:rPr lang="de-DE" dirty="0" err="1"/>
              <a:t>people</a:t>
            </a:r>
            <a:r>
              <a:rPr lang="de-DE" dirty="0"/>
              <a:t> </a:t>
            </a:r>
            <a:r>
              <a:rPr lang="de-DE" dirty="0" err="1"/>
              <a:t>were</a:t>
            </a:r>
            <a:r>
              <a:rPr lang="de-DE" dirty="0"/>
              <a:t> </a:t>
            </a:r>
            <a:r>
              <a:rPr lang="de-DE" dirty="0" err="1"/>
              <a:t>asked</a:t>
            </a:r>
            <a:r>
              <a:rPr lang="de-DE" dirty="0"/>
              <a:t> </a:t>
            </a:r>
            <a:r>
              <a:rPr lang="de-DE" i="1" dirty="0" err="1"/>
              <a:t>why</a:t>
            </a:r>
            <a:r>
              <a:rPr lang="de-DE" i="1" dirty="0"/>
              <a:t> </a:t>
            </a:r>
            <a:r>
              <a:rPr lang="de-DE" i="1" dirty="0" err="1"/>
              <a:t>they</a:t>
            </a:r>
            <a:r>
              <a:rPr lang="de-DE" i="1" dirty="0"/>
              <a:t> </a:t>
            </a:r>
            <a:r>
              <a:rPr lang="de-DE" i="1" dirty="0" err="1"/>
              <a:t>judged</a:t>
            </a:r>
            <a:r>
              <a:rPr lang="de-DE" i="1" dirty="0"/>
              <a:t> a </a:t>
            </a:r>
            <a:r>
              <a:rPr lang="de-DE" i="1" dirty="0" err="1"/>
              <a:t>voice</a:t>
            </a:r>
            <a:r>
              <a:rPr lang="de-DE" i="1" dirty="0"/>
              <a:t> </a:t>
            </a:r>
            <a:r>
              <a:rPr lang="de-DE" i="1" dirty="0" err="1"/>
              <a:t>as</a:t>
            </a:r>
            <a:r>
              <a:rPr lang="de-DE" i="1" dirty="0"/>
              <a:t> </a:t>
            </a:r>
            <a:r>
              <a:rPr lang="de-DE" i="1" dirty="0" err="1"/>
              <a:t>unnatural</a:t>
            </a:r>
            <a:r>
              <a:rPr lang="de-DE" i="1" dirty="0"/>
              <a:t> – </a:t>
            </a:r>
            <a:r>
              <a:rPr lang="de-DE" i="0" dirty="0"/>
              <a:t>and I </a:t>
            </a:r>
            <a:r>
              <a:rPr lang="de-DE" i="0" dirty="0" err="1"/>
              <a:t>think</a:t>
            </a:r>
            <a:r>
              <a:rPr lang="de-DE" i="0" dirty="0"/>
              <a:t> </a:t>
            </a:r>
            <a:r>
              <a:rPr lang="de-DE" i="0" dirty="0" err="1"/>
              <a:t>it</a:t>
            </a:r>
            <a:r>
              <a:rPr lang="de-DE" i="0" dirty="0"/>
              <a:t> </a:t>
            </a:r>
            <a:r>
              <a:rPr lang="de-DE" dirty="0" err="1"/>
              <a:t>is</a:t>
            </a:r>
            <a:r>
              <a:rPr lang="de-DE" dirty="0"/>
              <a:t> </a:t>
            </a:r>
            <a:r>
              <a:rPr lang="de-DE" dirty="0" err="1"/>
              <a:t>Tine´s</a:t>
            </a:r>
            <a:r>
              <a:rPr lang="de-DE" dirty="0"/>
              <a:t> personal </a:t>
            </a:r>
            <a:r>
              <a:rPr lang="de-DE" dirty="0" err="1"/>
              <a:t>favourite</a:t>
            </a:r>
            <a:r>
              <a:rPr lang="de-DE" dirty="0"/>
              <a:t>: </a:t>
            </a:r>
            <a:r>
              <a:rPr lang="en-US" sz="1200" i="1" dirty="0"/>
              <a:t>It is like my toaster is speaking to me</a:t>
            </a:r>
            <a:endParaRPr lang="de-DE" dirty="0"/>
          </a:p>
          <a:p>
            <a:endParaRPr lang="de-DE" dirty="0"/>
          </a:p>
        </p:txBody>
      </p:sp>
      <p:sp>
        <p:nvSpPr>
          <p:cNvPr id="4" name="Foliennummernplatzhalter 3">
            <a:extLst>
              <a:ext uri="{FF2B5EF4-FFF2-40B4-BE49-F238E27FC236}">
                <a16:creationId xmlns:a16="http://schemas.microsoft.com/office/drawing/2014/main" id="{F0D59498-C50C-FAC8-F3E4-AA34B4FA5902}"/>
              </a:ext>
            </a:extLst>
          </p:cNvPr>
          <p:cNvSpPr>
            <a:spLocks noGrp="1"/>
          </p:cNvSpPr>
          <p:nvPr>
            <p:ph type="sldNum" sz="quarter" idx="5"/>
          </p:nvPr>
        </p:nvSpPr>
        <p:spPr/>
        <p:txBody>
          <a:bodyPr/>
          <a:lstStyle/>
          <a:p>
            <a:fld id="{5BDADD7A-5464-40FD-B5CC-4CA36D7CC1F5}" type="slidenum">
              <a:rPr lang="de-DE" smtClean="0"/>
              <a:t>4</a:t>
            </a:fld>
            <a:endParaRPr lang="de-DE"/>
          </a:p>
        </p:txBody>
      </p:sp>
    </p:spTree>
    <p:extLst>
      <p:ext uri="{BB962C8B-B14F-4D97-AF65-F5344CB8AC3E}">
        <p14:creationId xmlns:p14="http://schemas.microsoft.com/office/powerpoint/2010/main" val="349003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a:t>
            </a:r>
            <a:r>
              <a:rPr lang="de-DE" dirty="0" err="1"/>
              <a:t>To</a:t>
            </a:r>
            <a:r>
              <a:rPr lang="de-DE" dirty="0"/>
              <a:t> </a:t>
            </a:r>
            <a:r>
              <a:rPr lang="de-DE" dirty="0" err="1"/>
              <a:t>ground</a:t>
            </a:r>
            <a:r>
              <a:rPr lang="de-DE" dirty="0"/>
              <a:t> </a:t>
            </a:r>
            <a:r>
              <a:rPr lang="de-DE" dirty="0" err="1"/>
              <a:t>our</a:t>
            </a:r>
            <a:r>
              <a:rPr lang="de-DE" dirty="0"/>
              <a:t> </a:t>
            </a:r>
            <a:r>
              <a:rPr lang="de-DE" dirty="0" err="1"/>
              <a:t>claims</a:t>
            </a:r>
            <a:r>
              <a:rPr lang="de-DE" dirty="0"/>
              <a:t> a </a:t>
            </a:r>
            <a:r>
              <a:rPr lang="de-DE" dirty="0" err="1"/>
              <a:t>little</a:t>
            </a:r>
            <a:r>
              <a:rPr lang="de-DE" dirty="0"/>
              <a:t> </a:t>
            </a:r>
            <a:r>
              <a:rPr lang="de-DE" dirty="0" err="1"/>
              <a:t>bit</a:t>
            </a:r>
            <a:r>
              <a:rPr lang="de-DE" dirty="0"/>
              <a:t> on </a:t>
            </a:r>
            <a:r>
              <a:rPr lang="de-DE" dirty="0" err="1"/>
              <a:t>data</a:t>
            </a:r>
            <a:r>
              <a:rPr lang="de-DE" dirty="0"/>
              <a:t>, </a:t>
            </a:r>
            <a:r>
              <a:rPr lang="de-DE" dirty="0" err="1"/>
              <a:t>we</a:t>
            </a:r>
            <a:r>
              <a:rPr lang="de-DE" dirty="0"/>
              <a:t> </a:t>
            </a:r>
            <a:r>
              <a:rPr lang="de-DE" dirty="0" err="1"/>
              <a:t>conducted</a:t>
            </a:r>
            <a:r>
              <a:rPr lang="de-DE" dirty="0"/>
              <a:t> a </a:t>
            </a:r>
            <a:r>
              <a:rPr lang="de-DE" dirty="0" err="1"/>
              <a:t>little</a:t>
            </a:r>
            <a:r>
              <a:rPr lang="de-DE" dirty="0"/>
              <a:t> mini-review </a:t>
            </a:r>
            <a:r>
              <a:rPr lang="de-DE" dirty="0" err="1"/>
              <a:t>to</a:t>
            </a:r>
            <a:r>
              <a:rPr lang="de-DE" dirty="0"/>
              <a:t> </a:t>
            </a:r>
            <a:r>
              <a:rPr lang="de-DE" dirty="0" err="1"/>
              <a:t>get</a:t>
            </a:r>
            <a:r>
              <a:rPr lang="de-DE" dirty="0"/>
              <a:t> a </a:t>
            </a:r>
            <a:r>
              <a:rPr lang="de-DE" dirty="0" err="1"/>
              <a:t>representative</a:t>
            </a:r>
            <a:r>
              <a:rPr lang="de-DE" dirty="0"/>
              <a:t> </a:t>
            </a:r>
            <a:r>
              <a:rPr lang="de-DE" dirty="0" err="1"/>
              <a:t>overview</a:t>
            </a:r>
            <a:r>
              <a:rPr lang="de-DE" dirty="0"/>
              <a:t> </a:t>
            </a:r>
            <a:r>
              <a:rPr lang="de-DE" dirty="0" err="1"/>
              <a:t>of</a:t>
            </a:r>
            <a:r>
              <a:rPr lang="de-DE" dirty="0"/>
              <a:t> </a:t>
            </a:r>
            <a:r>
              <a:rPr lang="de-DE" dirty="0" err="1"/>
              <a:t>the</a:t>
            </a:r>
            <a:r>
              <a:rPr lang="de-DE" dirty="0"/>
              <a:t> </a:t>
            </a:r>
            <a:r>
              <a:rPr lang="de-DE" dirty="0" err="1"/>
              <a:t>research</a:t>
            </a:r>
            <a:r>
              <a:rPr lang="de-DE" dirty="0"/>
              <a:t> on </a:t>
            </a:r>
            <a:r>
              <a:rPr lang="de-DE" dirty="0" err="1"/>
              <a:t>naturalness</a:t>
            </a:r>
            <a:r>
              <a:rPr lang="de-DE" dirty="0"/>
              <a:t> </a:t>
            </a:r>
            <a:r>
              <a:rPr lang="de-DE" dirty="0" err="1"/>
              <a:t>that</a:t>
            </a:r>
            <a:r>
              <a:rPr lang="de-DE" dirty="0"/>
              <a:t> </a:t>
            </a:r>
            <a:r>
              <a:rPr lang="de-DE" dirty="0" err="1"/>
              <a:t>already</a:t>
            </a:r>
            <a:r>
              <a:rPr lang="de-DE" dirty="0"/>
              <a:t> </a:t>
            </a:r>
            <a:r>
              <a:rPr lang="de-DE" dirty="0" err="1"/>
              <a:t>exists</a:t>
            </a:r>
            <a:endParaRPr lang="de-DE" dirty="0"/>
          </a:p>
          <a:p>
            <a:pPr marL="0" indent="0">
              <a:buFontTx/>
              <a:buNone/>
            </a:pPr>
            <a:endParaRPr lang="de-DE" dirty="0"/>
          </a:p>
          <a:p>
            <a:pPr marL="171450" indent="-171450">
              <a:buFont typeface="Wingdings" pitchFamily="2" charset="2"/>
              <a:buChar char="è"/>
            </a:pPr>
            <a:r>
              <a:rPr lang="de-DE" dirty="0"/>
              <a:t>This </a:t>
            </a:r>
            <a:r>
              <a:rPr lang="de-DE" dirty="0" err="1"/>
              <a:t>is</a:t>
            </a:r>
            <a:r>
              <a:rPr lang="de-DE" dirty="0"/>
              <a:t> </a:t>
            </a:r>
            <a:r>
              <a:rPr lang="de-DE" dirty="0" err="1"/>
              <a:t>the</a:t>
            </a:r>
            <a:r>
              <a:rPr lang="de-DE" dirty="0"/>
              <a:t> „</a:t>
            </a:r>
            <a:r>
              <a:rPr lang="de-DE" dirty="0" err="1"/>
              <a:t>data</a:t>
            </a:r>
            <a:r>
              <a:rPr lang="de-DE" dirty="0"/>
              <a:t> </a:t>
            </a:r>
            <a:r>
              <a:rPr lang="de-DE" dirty="0" err="1"/>
              <a:t>basis</a:t>
            </a:r>
            <a:r>
              <a:rPr lang="de-DE" dirty="0"/>
              <a:t>“ </a:t>
            </a:r>
            <a:r>
              <a:rPr lang="de-DE" dirty="0" err="1"/>
              <a:t>of</a:t>
            </a:r>
            <a:r>
              <a:rPr lang="de-DE" dirty="0"/>
              <a:t> </a:t>
            </a:r>
            <a:r>
              <a:rPr lang="de-DE" dirty="0" err="1"/>
              <a:t>the</a:t>
            </a:r>
            <a:r>
              <a:rPr lang="de-DE" dirty="0"/>
              <a:t> </a:t>
            </a:r>
            <a:r>
              <a:rPr lang="de-DE" dirty="0" err="1"/>
              <a:t>talk</a:t>
            </a:r>
            <a:endParaRPr lang="de-DE" dirty="0"/>
          </a:p>
          <a:p>
            <a:pPr marL="285750" indent="-285750">
              <a:buFont typeface="Arial" panose="020B0604020202020204" pitchFamily="34" charset="0"/>
              <a:buChar char="•"/>
            </a:pPr>
            <a:r>
              <a:rPr lang="de-DE" sz="1500" dirty="0"/>
              <a:t>Web </a:t>
            </a:r>
            <a:r>
              <a:rPr lang="de-DE" sz="1500" dirty="0" err="1"/>
              <a:t>of</a:t>
            </a:r>
            <a:r>
              <a:rPr lang="de-DE" sz="1500" dirty="0"/>
              <a:t> Science </a:t>
            </a:r>
            <a:r>
              <a:rPr lang="de-DE" sz="1500" dirty="0" err="1"/>
              <a:t>search</a:t>
            </a:r>
            <a:r>
              <a:rPr lang="de-DE" sz="1500" dirty="0"/>
              <a:t> on 26 April 2023 and 28 May 2024</a:t>
            </a:r>
          </a:p>
          <a:p>
            <a:pPr marL="285750" indent="-285750">
              <a:buFont typeface="Arial" panose="020B0604020202020204" pitchFamily="34" charset="0"/>
              <a:buChar char="•"/>
            </a:pPr>
            <a:r>
              <a:rPr lang="en-US" sz="1500" dirty="0"/>
              <a:t>“naturalness AND voice” and “human-likeness AND voice”</a:t>
            </a:r>
          </a:p>
          <a:p>
            <a:pPr marL="285750" indent="-285750">
              <a:buFont typeface="Arial" panose="020B0604020202020204" pitchFamily="34" charset="0"/>
              <a:buChar char="•"/>
            </a:pPr>
            <a:r>
              <a:rPr lang="en-US" sz="1500" dirty="0"/>
              <a:t>Inclusion </a:t>
            </a:r>
            <a:r>
              <a:rPr lang="en-US" sz="1500" dirty="0" err="1"/>
              <a:t>critaria</a:t>
            </a:r>
            <a:r>
              <a:rPr lang="en-US" sz="1500" dirty="0"/>
              <a:t>: </a:t>
            </a:r>
          </a:p>
          <a:p>
            <a:pPr marL="742950" lvl="1" indent="-285750">
              <a:buFont typeface="Arial" panose="020B0604020202020204" pitchFamily="34" charset="0"/>
              <a:buChar char="•"/>
            </a:pPr>
            <a:r>
              <a:rPr lang="en-US" sz="1500" dirty="0"/>
              <a:t>Published in English</a:t>
            </a:r>
          </a:p>
          <a:p>
            <a:pPr marL="742950" lvl="1" indent="-285750">
              <a:buFont typeface="Arial" panose="020B0604020202020204" pitchFamily="34" charset="0"/>
              <a:buChar char="•"/>
            </a:pPr>
            <a:r>
              <a:rPr lang="en-US" sz="1500" dirty="0"/>
              <a:t>Peer-reviewed journal or conference contribution</a:t>
            </a:r>
          </a:p>
          <a:p>
            <a:pPr marL="742950" lvl="1" indent="-285750">
              <a:buFont typeface="Arial" panose="020B0604020202020204" pitchFamily="34" charset="0"/>
              <a:buChar char="•"/>
            </a:pPr>
            <a:r>
              <a:rPr lang="en-US" sz="1500" dirty="0"/>
              <a:t>Voice naturalness/human-likeness was either measured or manipulated</a:t>
            </a:r>
          </a:p>
          <a:p>
            <a:pPr marL="742950" lvl="1" indent="-285750">
              <a:buFont typeface="Arial" panose="020B0604020202020204" pitchFamily="34" charset="0"/>
              <a:buChar char="•"/>
            </a:pPr>
            <a:r>
              <a:rPr lang="en-US" sz="1500" dirty="0"/>
              <a:t>Contained Quantitative empirical data or integration of these</a:t>
            </a:r>
          </a:p>
          <a:p>
            <a:pPr marL="742950" lvl="1" indent="-285750">
              <a:buFont typeface="Arial" panose="020B0604020202020204" pitchFamily="34" charset="0"/>
              <a:buChar char="•"/>
            </a:pPr>
            <a:r>
              <a:rPr lang="en-US" sz="1500" dirty="0"/>
              <a:t>We </a:t>
            </a:r>
            <a:r>
              <a:rPr lang="en-US" sz="1500" dirty="0" err="1"/>
              <a:t>focussed</a:t>
            </a:r>
            <a:r>
              <a:rPr lang="en-US" sz="1500" dirty="0"/>
              <a:t> on Spoken utterances only (no singing voices or nonverbal vocalizations </a:t>
            </a:r>
            <a:r>
              <a:rPr lang="de-DE" sz="1600" dirty="0"/>
              <a:t>– </a:t>
            </a:r>
            <a:r>
              <a:rPr lang="de-DE" sz="1600" dirty="0" err="1"/>
              <a:t>only</a:t>
            </a:r>
            <a:r>
              <a:rPr lang="de-DE" sz="1600" dirty="0"/>
              <a:t> </a:t>
            </a:r>
            <a:r>
              <a:rPr lang="de-DE" sz="1600" dirty="0" err="1"/>
              <a:t>three</a:t>
            </a:r>
            <a:r>
              <a:rPr lang="de-DE" sz="1600" dirty="0"/>
              <a:t> </a:t>
            </a:r>
            <a:r>
              <a:rPr lang="de-DE" sz="1600" dirty="0" err="1"/>
              <a:t>studies</a:t>
            </a:r>
            <a:r>
              <a:rPr lang="en-US" sz="1500" dirty="0"/>
              <a:t>)</a:t>
            </a:r>
          </a:p>
          <a:p>
            <a:pPr marL="171450" indent="-171450">
              <a:buFont typeface="Wingdings" pitchFamily="2" charset="2"/>
              <a:buChar char="è"/>
            </a:pPr>
            <a:endParaRPr lang="de-DE" dirty="0"/>
          </a:p>
          <a:p>
            <a:pPr marL="171450" indent="-171450">
              <a:buFont typeface="Wingdings" pitchFamily="2" charset="2"/>
              <a:buChar char="è"/>
            </a:pPr>
            <a:r>
              <a:rPr lang="de-DE" dirty="0"/>
              <a:t>Overall </a:t>
            </a:r>
            <a:r>
              <a:rPr lang="de-DE" dirty="0" err="1"/>
              <a:t>this</a:t>
            </a:r>
            <a:r>
              <a:rPr lang="de-DE" dirty="0"/>
              <a:t> </a:t>
            </a:r>
            <a:r>
              <a:rPr lang="de-DE" dirty="0" err="1"/>
              <a:t>resulted</a:t>
            </a:r>
            <a:r>
              <a:rPr lang="de-DE" dirty="0"/>
              <a:t> in 72 </a:t>
            </a:r>
            <a:r>
              <a:rPr lang="de-DE" dirty="0" err="1"/>
              <a:t>publications</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5</a:t>
            </a:fld>
            <a:endParaRPr lang="de-DE"/>
          </a:p>
        </p:txBody>
      </p:sp>
    </p:spTree>
    <p:extLst>
      <p:ext uri="{BB962C8B-B14F-4D97-AF65-F5344CB8AC3E}">
        <p14:creationId xmlns:p14="http://schemas.microsoft.com/office/powerpoint/2010/main" val="3585647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Just </a:t>
            </a:r>
            <a:r>
              <a:rPr lang="de-DE" dirty="0" err="1"/>
              <a:t>overview</a:t>
            </a:r>
            <a:r>
              <a:rPr lang="de-DE" dirty="0"/>
              <a:t> </a:t>
            </a:r>
            <a:r>
              <a:rPr lang="de-DE" dirty="0" err="1"/>
              <a:t>over</a:t>
            </a:r>
            <a:r>
              <a:rPr lang="de-DE" dirty="0"/>
              <a:t> </a:t>
            </a:r>
            <a:r>
              <a:rPr lang="de-DE" dirty="0" err="1"/>
              <a:t>basic</a:t>
            </a:r>
            <a:r>
              <a:rPr lang="de-DE" dirty="0"/>
              <a:t> </a:t>
            </a:r>
            <a:r>
              <a:rPr lang="de-DE" dirty="0" err="1"/>
              <a:t>numbers</a:t>
            </a:r>
            <a:endParaRPr lang="de-DE"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err="1"/>
              <a:t>year</a:t>
            </a:r>
            <a:r>
              <a:rPr lang="de-DE" dirty="0"/>
              <a:t> </a:t>
            </a:r>
            <a:r>
              <a:rPr lang="de-DE" dirty="0" err="1"/>
              <a:t>range</a:t>
            </a:r>
            <a:r>
              <a:rPr lang="de-DE" dirty="0"/>
              <a:t> </a:t>
            </a:r>
            <a:r>
              <a:rPr lang="de-DE" dirty="0" err="1"/>
              <a:t>coveredt</a:t>
            </a:r>
            <a:r>
              <a:rPr lang="de-DE" dirty="0"/>
              <a:t> </a:t>
            </a:r>
            <a:r>
              <a:rPr lang="de-DE" dirty="0" err="1"/>
              <a:t>the</a:t>
            </a:r>
            <a:r>
              <a:rPr lang="de-DE" dirty="0"/>
              <a:t> </a:t>
            </a:r>
            <a:r>
              <a:rPr lang="de-DE" dirty="0" err="1"/>
              <a:t>past</a:t>
            </a:r>
            <a:r>
              <a:rPr lang="de-DE" dirty="0"/>
              <a:t> 40 </a:t>
            </a:r>
            <a:r>
              <a:rPr lang="de-DE" dirty="0" err="1"/>
              <a:t>years</a:t>
            </a:r>
            <a:r>
              <a:rPr lang="de-DE" dirty="0"/>
              <a:t> but </a:t>
            </a:r>
            <a:r>
              <a:rPr lang="de-DE" dirty="0" err="1"/>
              <a:t>more</a:t>
            </a:r>
            <a:r>
              <a:rPr lang="de-DE" dirty="0"/>
              <a:t> </a:t>
            </a:r>
            <a:r>
              <a:rPr lang="de-DE" dirty="0" err="1"/>
              <a:t>than</a:t>
            </a:r>
            <a:r>
              <a:rPr lang="de-DE" dirty="0"/>
              <a:t> half </a:t>
            </a:r>
            <a:r>
              <a:rPr lang="de-DE" dirty="0" err="1"/>
              <a:t>of</a:t>
            </a:r>
            <a:r>
              <a:rPr lang="de-DE" dirty="0"/>
              <a:t> </a:t>
            </a:r>
            <a:r>
              <a:rPr lang="de-DE" dirty="0" err="1"/>
              <a:t>the</a:t>
            </a:r>
            <a:r>
              <a:rPr lang="de-DE" dirty="0"/>
              <a:t> </a:t>
            </a:r>
            <a:r>
              <a:rPr lang="de-DE" dirty="0" err="1"/>
              <a:t>papers</a:t>
            </a:r>
            <a:r>
              <a:rPr lang="de-DE" dirty="0"/>
              <a:t> </a:t>
            </a:r>
            <a:r>
              <a:rPr lang="de-DE" dirty="0" err="1"/>
              <a:t>were</a:t>
            </a:r>
            <a:r>
              <a:rPr lang="de-DE" dirty="0"/>
              <a:t> </a:t>
            </a:r>
            <a:r>
              <a:rPr lang="de-DE" dirty="0" err="1"/>
              <a:t>published</a:t>
            </a:r>
            <a:r>
              <a:rPr lang="de-DE" dirty="0"/>
              <a:t> in </a:t>
            </a:r>
            <a:r>
              <a:rPr lang="de-DE" dirty="0" err="1"/>
              <a:t>the</a:t>
            </a:r>
            <a:r>
              <a:rPr lang="de-DE" dirty="0"/>
              <a:t> last 5 </a:t>
            </a:r>
            <a:r>
              <a:rPr lang="de-DE" dirty="0" err="1"/>
              <a:t>years</a:t>
            </a:r>
            <a:r>
              <a:rPr lang="de-DE" dirty="0"/>
              <a:t> - </a:t>
            </a:r>
            <a:r>
              <a:rPr lang="de-DE" dirty="0" err="1"/>
              <a:t>seems</a:t>
            </a:r>
            <a:r>
              <a:rPr lang="de-DE" dirty="0"/>
              <a:t> a </a:t>
            </a:r>
            <a:r>
              <a:rPr lang="de-DE" dirty="0" err="1"/>
              <a:t>hot</a:t>
            </a:r>
            <a:r>
              <a:rPr lang="de-DE" dirty="0"/>
              <a:t> </a:t>
            </a:r>
            <a:r>
              <a:rPr lang="de-DE" dirty="0" err="1"/>
              <a:t>topic</a:t>
            </a:r>
            <a:endParaRPr lang="de-DE"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err="1"/>
              <a:t>There</a:t>
            </a:r>
            <a:r>
              <a:rPr lang="de-DE" dirty="0"/>
              <a:t> </a:t>
            </a:r>
            <a:r>
              <a:rPr lang="de-DE" dirty="0" err="1"/>
              <a:t>are</a:t>
            </a:r>
            <a:r>
              <a:rPr lang="de-DE" dirty="0"/>
              <a:t> 3 </a:t>
            </a:r>
            <a:r>
              <a:rPr lang="de-DE" dirty="0" err="1"/>
              <a:t>main</a:t>
            </a:r>
            <a:r>
              <a:rPr lang="de-DE" dirty="0"/>
              <a:t> </a:t>
            </a:r>
            <a:r>
              <a:rPr lang="de-DE" dirty="0" err="1"/>
              <a:t>domains</a:t>
            </a:r>
            <a:r>
              <a:rPr lang="de-DE" dirty="0"/>
              <a:t> </a:t>
            </a:r>
            <a:r>
              <a:rPr lang="de-DE" dirty="0" err="1"/>
              <a:t>here</a:t>
            </a:r>
            <a:r>
              <a:rPr lang="de-DE" dirty="0"/>
              <a:t> </a:t>
            </a:r>
            <a:r>
              <a:rPr lang="de-DE" dirty="0" err="1"/>
              <a:t>Ss</a:t>
            </a:r>
            <a:r>
              <a:rPr lang="de-DE" dirty="0"/>
              <a:t>: </a:t>
            </a:r>
          </a:p>
          <a:p>
            <a:pPr marL="171450" indent="-171450">
              <a:buFont typeface="Arial" panose="020B0604020202020204" pitchFamily="34" charset="0"/>
              <a:buChar char="•"/>
            </a:pPr>
            <a:r>
              <a:rPr lang="de-DE" sz="1200" dirty="0" err="1">
                <a:solidFill>
                  <a:schemeClr val="tx2"/>
                </a:solidFill>
              </a:rPr>
              <a:t>pathological</a:t>
            </a:r>
            <a:r>
              <a:rPr lang="de-DE" sz="1200" dirty="0">
                <a:solidFill>
                  <a:schemeClr val="tx2"/>
                </a:solidFill>
              </a:rPr>
              <a:t> human </a:t>
            </a:r>
            <a:r>
              <a:rPr lang="de-DE" sz="1200" dirty="0" err="1">
                <a:solidFill>
                  <a:schemeClr val="tx2"/>
                </a:solidFill>
              </a:rPr>
              <a:t>voices</a:t>
            </a:r>
            <a:endParaRPr lang="de-DE" sz="1200" dirty="0">
              <a:solidFill>
                <a:schemeClr val="tx2"/>
              </a:solidFill>
            </a:endParaRPr>
          </a:p>
          <a:p>
            <a:pPr marL="171450" indent="-171450">
              <a:buFont typeface="Arial" panose="020B0604020202020204" pitchFamily="34" charset="0"/>
              <a:buChar char="•"/>
            </a:pPr>
            <a:r>
              <a:rPr lang="de-DE" sz="1200" dirty="0" err="1">
                <a:solidFill>
                  <a:schemeClr val="tx2"/>
                </a:solidFill>
              </a:rPr>
              <a:t>manipulated</a:t>
            </a:r>
            <a:r>
              <a:rPr lang="de-DE" sz="1200" dirty="0">
                <a:solidFill>
                  <a:schemeClr val="tx2"/>
                </a:solidFill>
              </a:rPr>
              <a:t> human </a:t>
            </a:r>
            <a:r>
              <a:rPr lang="de-DE" sz="1200" dirty="0" err="1">
                <a:solidFill>
                  <a:schemeClr val="tx2"/>
                </a:solidFill>
              </a:rPr>
              <a:t>voices</a:t>
            </a:r>
            <a:endParaRPr lang="de-DE" sz="1200" dirty="0">
              <a:solidFill>
                <a:schemeClr val="tx2"/>
              </a:solidFill>
            </a:endParaRPr>
          </a:p>
          <a:p>
            <a:pPr marL="171450" indent="-171450">
              <a:buFont typeface="Arial" panose="020B0604020202020204" pitchFamily="34" charset="0"/>
              <a:buChar char="•"/>
            </a:pPr>
            <a:r>
              <a:rPr lang="de-DE" sz="1200" dirty="0" err="1">
                <a:solidFill>
                  <a:schemeClr val="tx2"/>
                </a:solidFill>
              </a:rPr>
              <a:t>Biggest</a:t>
            </a:r>
            <a:r>
              <a:rPr lang="de-DE" sz="1200" dirty="0">
                <a:solidFill>
                  <a:schemeClr val="tx2"/>
                </a:solidFill>
              </a:rPr>
              <a:t> </a:t>
            </a:r>
            <a:r>
              <a:rPr lang="de-DE" sz="1200" dirty="0" err="1">
                <a:solidFill>
                  <a:schemeClr val="tx2"/>
                </a:solidFill>
              </a:rPr>
              <a:t>single</a:t>
            </a:r>
            <a:r>
              <a:rPr lang="de-DE" sz="1200" dirty="0">
                <a:solidFill>
                  <a:schemeClr val="tx2"/>
                </a:solidFill>
              </a:rPr>
              <a:t> </a:t>
            </a:r>
            <a:r>
              <a:rPr lang="de-DE" sz="1200" dirty="0" err="1">
                <a:solidFill>
                  <a:schemeClr val="tx2"/>
                </a:solidFill>
              </a:rPr>
              <a:t>group</a:t>
            </a:r>
            <a:r>
              <a:rPr lang="de-DE" sz="1200" dirty="0">
                <a:solidFill>
                  <a:schemeClr val="tx2"/>
                </a:solidFill>
              </a:rPr>
              <a:t> </a:t>
            </a:r>
            <a:r>
              <a:rPr lang="de-DE" sz="1200" dirty="0" err="1">
                <a:solidFill>
                  <a:schemeClr val="tx2"/>
                </a:solidFill>
              </a:rPr>
              <a:t>were</a:t>
            </a:r>
            <a:r>
              <a:rPr lang="de-DE" sz="1200" dirty="0">
                <a:solidFill>
                  <a:schemeClr val="tx2"/>
                </a:solidFill>
              </a:rPr>
              <a:t> </a:t>
            </a:r>
            <a:r>
              <a:rPr lang="de-DE" sz="1200" dirty="0" err="1">
                <a:solidFill>
                  <a:schemeClr val="tx2"/>
                </a:solidFill>
              </a:rPr>
              <a:t>studies</a:t>
            </a:r>
            <a:r>
              <a:rPr lang="de-DE" sz="1200" dirty="0">
                <a:solidFill>
                  <a:schemeClr val="tx2"/>
                </a:solidFill>
              </a:rPr>
              <a:t> on </a:t>
            </a:r>
            <a:r>
              <a:rPr lang="de-DE" sz="1200" dirty="0" err="1">
                <a:solidFill>
                  <a:schemeClr val="tx2"/>
                </a:solidFill>
              </a:rPr>
              <a:t>synthesized</a:t>
            </a:r>
            <a:r>
              <a:rPr lang="de-DE" sz="1200" dirty="0">
                <a:solidFill>
                  <a:schemeClr val="tx2"/>
                </a:solidFill>
              </a:rPr>
              <a:t>/</a:t>
            </a:r>
            <a:r>
              <a:rPr lang="de-DE" sz="1200" dirty="0" err="1">
                <a:solidFill>
                  <a:schemeClr val="tx2"/>
                </a:solidFill>
              </a:rPr>
              <a:t>artificial</a:t>
            </a:r>
            <a:r>
              <a:rPr lang="de-DE" sz="1200" dirty="0">
                <a:solidFill>
                  <a:schemeClr val="tx2"/>
                </a:solidFill>
              </a:rPr>
              <a:t> </a:t>
            </a:r>
            <a:r>
              <a:rPr lang="de-DE" sz="1200" dirty="0" err="1">
                <a:solidFill>
                  <a:schemeClr val="tx2"/>
                </a:solidFill>
              </a:rPr>
              <a:t>voices</a:t>
            </a:r>
            <a:r>
              <a:rPr lang="de-DE" sz="1200" dirty="0">
                <a:solidFill>
                  <a:schemeClr val="tx2"/>
                </a:solidFill>
              </a:rPr>
              <a:t> (and </a:t>
            </a:r>
            <a:r>
              <a:rPr lang="de-DE" sz="1200" dirty="0" err="1">
                <a:solidFill>
                  <a:schemeClr val="tx2"/>
                </a:solidFill>
              </a:rPr>
              <a:t>some</a:t>
            </a:r>
            <a:r>
              <a:rPr lang="de-DE" sz="1200" dirty="0">
                <a:solidFill>
                  <a:schemeClr val="tx2"/>
                </a:solidFill>
              </a:rPr>
              <a:t> </a:t>
            </a:r>
            <a:r>
              <a:rPr lang="de-DE" sz="1200" dirty="0" err="1">
                <a:solidFill>
                  <a:schemeClr val="tx2"/>
                </a:solidFill>
              </a:rPr>
              <a:t>studies</a:t>
            </a:r>
            <a:r>
              <a:rPr lang="de-DE" sz="1200" dirty="0">
                <a:solidFill>
                  <a:schemeClr val="tx2"/>
                </a:solidFill>
              </a:rPr>
              <a:t> </a:t>
            </a:r>
            <a:r>
              <a:rPr lang="de-DE" sz="1200" dirty="0" err="1">
                <a:solidFill>
                  <a:schemeClr val="tx2"/>
                </a:solidFill>
              </a:rPr>
              <a:t>could</a:t>
            </a:r>
            <a:r>
              <a:rPr lang="de-DE" sz="1200" dirty="0">
                <a:solidFill>
                  <a:schemeClr val="tx2"/>
                </a:solidFill>
              </a:rPr>
              <a:t> </a:t>
            </a:r>
            <a:r>
              <a:rPr lang="de-DE" sz="1200" dirty="0" err="1">
                <a:solidFill>
                  <a:schemeClr val="tx2"/>
                </a:solidFill>
              </a:rPr>
              <a:t>be</a:t>
            </a:r>
            <a:r>
              <a:rPr lang="de-DE" sz="1200" dirty="0">
                <a:solidFill>
                  <a:schemeClr val="tx2"/>
                </a:solidFill>
              </a:rPr>
              <a:t> </a:t>
            </a:r>
            <a:r>
              <a:rPr lang="de-DE" sz="1200" dirty="0" err="1">
                <a:solidFill>
                  <a:schemeClr val="tx2"/>
                </a:solidFill>
              </a:rPr>
              <a:t>classified</a:t>
            </a:r>
            <a:r>
              <a:rPr lang="de-DE" sz="1200" dirty="0">
                <a:solidFill>
                  <a:schemeClr val="tx2"/>
                </a:solidFill>
              </a:rPr>
              <a:t> </a:t>
            </a:r>
            <a:r>
              <a:rPr lang="de-DE" sz="1200" dirty="0" err="1">
                <a:solidFill>
                  <a:schemeClr val="tx2"/>
                </a:solidFill>
              </a:rPr>
              <a:t>into</a:t>
            </a:r>
            <a:r>
              <a:rPr lang="de-DE" sz="1200" dirty="0">
                <a:solidFill>
                  <a:schemeClr val="tx2"/>
                </a:solidFill>
              </a:rPr>
              <a:t> </a:t>
            </a:r>
            <a:r>
              <a:rPr lang="de-DE" sz="1200" dirty="0" err="1">
                <a:solidFill>
                  <a:schemeClr val="tx2"/>
                </a:solidFill>
              </a:rPr>
              <a:t>more</a:t>
            </a:r>
            <a:r>
              <a:rPr lang="de-DE" sz="1200" dirty="0">
                <a:solidFill>
                  <a:schemeClr val="tx2"/>
                </a:solidFill>
              </a:rPr>
              <a:t> </a:t>
            </a:r>
            <a:r>
              <a:rPr lang="de-DE" sz="1200" dirty="0" err="1">
                <a:solidFill>
                  <a:schemeClr val="tx2"/>
                </a:solidFill>
              </a:rPr>
              <a:t>than</a:t>
            </a:r>
            <a:r>
              <a:rPr lang="de-DE" sz="1200" dirty="0">
                <a:solidFill>
                  <a:schemeClr val="tx2"/>
                </a:solidFill>
              </a:rPr>
              <a:t> </a:t>
            </a:r>
            <a:r>
              <a:rPr lang="de-DE" sz="1200" dirty="0" err="1">
                <a:solidFill>
                  <a:schemeClr val="tx2"/>
                </a:solidFill>
              </a:rPr>
              <a:t>one</a:t>
            </a:r>
            <a:r>
              <a:rPr lang="de-DE" sz="1200" dirty="0">
                <a:solidFill>
                  <a:schemeClr val="tx2"/>
                </a:solidFill>
              </a:rPr>
              <a:t> </a:t>
            </a:r>
            <a:r>
              <a:rPr lang="de-DE" sz="1200" dirty="0" err="1">
                <a:solidFill>
                  <a:schemeClr val="tx2"/>
                </a:solidFill>
              </a:rPr>
              <a:t>category</a:t>
            </a:r>
            <a:r>
              <a:rPr lang="de-DE" sz="1200" dirty="0">
                <a:solidFill>
                  <a:schemeClr val="tx2"/>
                </a:solidFill>
              </a:rPr>
              <a:t>)</a:t>
            </a:r>
            <a:endParaRPr lang="en-US" sz="1200" dirty="0">
              <a:solidFill>
                <a:schemeClr val="tx2"/>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6</a:t>
            </a:fld>
            <a:endParaRPr lang="de-DE"/>
          </a:p>
        </p:txBody>
      </p:sp>
    </p:spTree>
    <p:extLst>
      <p:ext uri="{BB962C8B-B14F-4D97-AF65-F5344CB8AC3E}">
        <p14:creationId xmlns:p14="http://schemas.microsoft.com/office/powerpoint/2010/main" val="1800021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err="1"/>
              <a:t>Before</a:t>
            </a:r>
            <a:r>
              <a:rPr lang="de-DE" dirty="0"/>
              <a:t> I </a:t>
            </a:r>
            <a:r>
              <a:rPr lang="de-DE" dirty="0" err="1"/>
              <a:t>continue</a:t>
            </a:r>
            <a:r>
              <a:rPr lang="de-DE" dirty="0"/>
              <a:t> </a:t>
            </a:r>
            <a:r>
              <a:rPr lang="de-DE" dirty="0" err="1"/>
              <a:t>with</a:t>
            </a:r>
            <a:r>
              <a:rPr lang="de-DE" dirty="0"/>
              <a:t> </a:t>
            </a:r>
            <a:r>
              <a:rPr lang="de-DE" dirty="0" err="1"/>
              <a:t>problems</a:t>
            </a:r>
            <a:r>
              <a:rPr lang="de-DE" dirty="0"/>
              <a:t> </a:t>
            </a:r>
            <a:r>
              <a:rPr lang="de-DE" dirty="0" err="1"/>
              <a:t>of</a:t>
            </a:r>
            <a:r>
              <a:rPr lang="de-DE" dirty="0"/>
              <a:t> </a:t>
            </a:r>
            <a:r>
              <a:rPr lang="de-DE" dirty="0" err="1"/>
              <a:t>this</a:t>
            </a:r>
            <a:r>
              <a:rPr lang="de-DE" dirty="0"/>
              <a:t> </a:t>
            </a:r>
            <a:r>
              <a:rPr lang="de-DE" dirty="0" err="1"/>
              <a:t>research</a:t>
            </a:r>
            <a:r>
              <a:rPr lang="de-DE" dirty="0"/>
              <a:t>, </a:t>
            </a:r>
            <a:r>
              <a:rPr lang="de-DE" dirty="0" err="1"/>
              <a:t>we</a:t>
            </a:r>
            <a:r>
              <a:rPr lang="de-DE" dirty="0"/>
              <a:t> </a:t>
            </a:r>
            <a:r>
              <a:rPr lang="de-DE" dirty="0" err="1"/>
              <a:t>wish</a:t>
            </a:r>
            <a:r>
              <a:rPr lang="de-DE" dirty="0"/>
              <a:t> </a:t>
            </a:r>
            <a:r>
              <a:rPr lang="de-DE" dirty="0" err="1"/>
              <a:t>to</a:t>
            </a:r>
            <a:r>
              <a:rPr lang="de-DE" dirty="0"/>
              <a:t> </a:t>
            </a:r>
            <a:r>
              <a:rPr lang="de-DE" dirty="0" err="1"/>
              <a:t>make</a:t>
            </a:r>
            <a:r>
              <a:rPr lang="de-DE" dirty="0"/>
              <a:t> </a:t>
            </a:r>
            <a:r>
              <a:rPr lang="de-DE" dirty="0" err="1"/>
              <a:t>really</a:t>
            </a:r>
            <a:r>
              <a:rPr lang="de-DE" dirty="0"/>
              <a:t> </a:t>
            </a:r>
            <a:r>
              <a:rPr lang="de-DE" dirty="0" err="1"/>
              <a:t>clear</a:t>
            </a:r>
            <a:r>
              <a:rPr lang="de-DE" dirty="0"/>
              <a:t>: </a:t>
            </a:r>
            <a:r>
              <a:rPr lang="de-DE" dirty="0" err="1"/>
              <a:t>this</a:t>
            </a:r>
            <a:r>
              <a:rPr lang="de-DE" dirty="0"/>
              <a:t> </a:t>
            </a:r>
            <a:r>
              <a:rPr lang="de-DE" dirty="0" err="1"/>
              <a:t>is</a:t>
            </a:r>
            <a:r>
              <a:rPr lang="de-DE" dirty="0"/>
              <a:t> all </a:t>
            </a:r>
            <a:r>
              <a:rPr lang="de-DE" dirty="0" err="1"/>
              <a:t>valuable</a:t>
            </a:r>
            <a:r>
              <a:rPr lang="de-DE" dirty="0"/>
              <a:t> </a:t>
            </a:r>
            <a:r>
              <a:rPr lang="de-DE" dirty="0" err="1"/>
              <a:t>research</a:t>
            </a:r>
            <a:r>
              <a:rPr lang="de-DE" dirty="0"/>
              <a:t> (</a:t>
            </a:r>
            <a:r>
              <a:rPr lang="de-DE" dirty="0" err="1"/>
              <a:t>our</a:t>
            </a:r>
            <a:r>
              <a:rPr lang="de-DE" dirty="0"/>
              <a:t> </a:t>
            </a:r>
            <a:r>
              <a:rPr lang="de-DE" dirty="0" err="1"/>
              <a:t>claim</a:t>
            </a:r>
            <a:r>
              <a:rPr lang="de-DE" dirty="0"/>
              <a:t> </a:t>
            </a:r>
            <a:r>
              <a:rPr lang="de-DE" dirty="0" err="1"/>
              <a:t>certainly</a:t>
            </a:r>
            <a:r>
              <a:rPr lang="de-DE" dirty="0"/>
              <a:t> </a:t>
            </a:r>
            <a:r>
              <a:rPr lang="de-DE" dirty="0" err="1"/>
              <a:t>is</a:t>
            </a:r>
            <a:r>
              <a:rPr lang="de-DE" dirty="0"/>
              <a:t> not </a:t>
            </a:r>
            <a:r>
              <a:rPr lang="de-DE" dirty="0" err="1"/>
              <a:t>that</a:t>
            </a:r>
            <a:r>
              <a:rPr lang="de-DE" dirty="0"/>
              <a:t> </a:t>
            </a:r>
            <a:r>
              <a:rPr lang="de-DE" dirty="0" err="1"/>
              <a:t>everything</a:t>
            </a:r>
            <a:r>
              <a:rPr lang="de-DE" dirty="0"/>
              <a:t> </a:t>
            </a:r>
            <a:r>
              <a:rPr lang="de-DE" dirty="0" err="1"/>
              <a:t>done</a:t>
            </a:r>
            <a:r>
              <a:rPr lang="de-DE" dirty="0"/>
              <a:t> </a:t>
            </a:r>
            <a:r>
              <a:rPr lang="de-DE" dirty="0" err="1"/>
              <a:t>until</a:t>
            </a:r>
            <a:r>
              <a:rPr lang="de-DE" dirty="0"/>
              <a:t> </a:t>
            </a:r>
            <a:r>
              <a:rPr lang="de-DE" dirty="0" err="1"/>
              <a:t>this</a:t>
            </a:r>
            <a:r>
              <a:rPr lang="de-DE" dirty="0"/>
              <a:t> </a:t>
            </a:r>
            <a:r>
              <a:rPr lang="de-DE" dirty="0" err="1"/>
              <a:t>point</a:t>
            </a:r>
            <a:r>
              <a:rPr lang="de-DE" dirty="0"/>
              <a:t> </a:t>
            </a:r>
            <a:r>
              <a:rPr lang="de-DE" dirty="0" err="1"/>
              <a:t>is</a:t>
            </a:r>
            <a:r>
              <a:rPr lang="de-DE" dirty="0"/>
              <a:t> </a:t>
            </a:r>
            <a:r>
              <a:rPr lang="de-DE" dirty="0" err="1"/>
              <a:t>bad</a:t>
            </a:r>
            <a:r>
              <a:rPr lang="de-DE" dirty="0"/>
              <a:t> </a:t>
            </a:r>
            <a:r>
              <a:rPr lang="de-DE" dirty="0" err="1"/>
              <a:t>work</a:t>
            </a:r>
            <a:r>
              <a:rPr lang="de-DE" dirty="0"/>
              <a:t>)</a:t>
            </a:r>
          </a:p>
          <a:p>
            <a:pPr marL="171450" indent="-171450">
              <a:buFontTx/>
              <a:buChar char="-"/>
            </a:pPr>
            <a:endParaRPr lang="de-DE"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BUT </a:t>
            </a:r>
            <a:r>
              <a:rPr lang="de-DE" dirty="0" err="1"/>
              <a:t>If</a:t>
            </a:r>
            <a:r>
              <a:rPr lang="de-DE" dirty="0"/>
              <a:t> </a:t>
            </a:r>
            <a:r>
              <a:rPr lang="de-DE" dirty="0" err="1"/>
              <a:t>you</a:t>
            </a:r>
            <a:r>
              <a:rPr lang="de-DE" dirty="0"/>
              <a:t> </a:t>
            </a:r>
            <a:r>
              <a:rPr lang="de-DE" dirty="0" err="1"/>
              <a:t>want</a:t>
            </a:r>
            <a:r>
              <a:rPr lang="de-DE" dirty="0"/>
              <a:t> </a:t>
            </a:r>
            <a:r>
              <a:rPr lang="de-DE" dirty="0" err="1"/>
              <a:t>to</a:t>
            </a:r>
            <a:r>
              <a:rPr lang="de-DE" dirty="0"/>
              <a:t> </a:t>
            </a:r>
            <a:r>
              <a:rPr lang="de-DE" dirty="0" err="1"/>
              <a:t>see</a:t>
            </a:r>
            <a:r>
              <a:rPr lang="de-DE" dirty="0"/>
              <a:t> </a:t>
            </a:r>
            <a:r>
              <a:rPr lang="de-DE" dirty="0" err="1"/>
              <a:t>the</a:t>
            </a:r>
            <a:r>
              <a:rPr lang="de-DE" dirty="0"/>
              <a:t> „</a:t>
            </a:r>
            <a:r>
              <a:rPr lang="de-DE" dirty="0" err="1"/>
              <a:t>bigger</a:t>
            </a:r>
            <a:r>
              <a:rPr lang="de-DE" dirty="0"/>
              <a:t> </a:t>
            </a:r>
            <a:r>
              <a:rPr lang="de-DE" dirty="0" err="1"/>
              <a:t>picture</a:t>
            </a:r>
            <a:r>
              <a:rPr lang="de-DE" dirty="0"/>
              <a:t>“, </a:t>
            </a:r>
            <a:r>
              <a:rPr lang="de-DE" dirty="0" err="1"/>
              <a:t>if</a:t>
            </a:r>
            <a:r>
              <a:rPr lang="de-DE" dirty="0"/>
              <a:t> </a:t>
            </a:r>
            <a:r>
              <a:rPr lang="de-DE" dirty="0" err="1"/>
              <a:t>you</a:t>
            </a:r>
            <a:r>
              <a:rPr lang="de-DE" dirty="0"/>
              <a:t> </a:t>
            </a:r>
            <a:r>
              <a:rPr lang="de-DE" dirty="0" err="1"/>
              <a:t>want</a:t>
            </a:r>
            <a:r>
              <a:rPr lang="de-DE" dirty="0"/>
              <a:t> </a:t>
            </a:r>
            <a:r>
              <a:rPr lang="de-DE" dirty="0" err="1"/>
              <a:t>to</a:t>
            </a:r>
            <a:r>
              <a:rPr lang="de-DE" dirty="0"/>
              <a:t> </a:t>
            </a:r>
            <a:r>
              <a:rPr lang="de-DE" dirty="0" err="1"/>
              <a:t>understand</a:t>
            </a:r>
            <a:r>
              <a:rPr lang="de-DE" dirty="0"/>
              <a:t> </a:t>
            </a:r>
            <a:r>
              <a:rPr lang="de-DE" dirty="0" err="1"/>
              <a:t>voice</a:t>
            </a:r>
            <a:r>
              <a:rPr lang="de-DE" dirty="0"/>
              <a:t> </a:t>
            </a:r>
            <a:r>
              <a:rPr lang="de-DE" dirty="0" err="1"/>
              <a:t>naturalness</a:t>
            </a:r>
            <a:r>
              <a:rPr lang="de-DE" dirty="0"/>
              <a:t>, </a:t>
            </a:r>
            <a:r>
              <a:rPr lang="de-DE" dirty="0" err="1"/>
              <a:t>this</a:t>
            </a:r>
            <a:r>
              <a:rPr lang="de-DE" dirty="0"/>
              <a:t> </a:t>
            </a:r>
            <a:r>
              <a:rPr lang="de-DE" dirty="0" err="1"/>
              <a:t>is</a:t>
            </a:r>
            <a:r>
              <a:rPr lang="de-DE" dirty="0"/>
              <a:t> </a:t>
            </a:r>
            <a:r>
              <a:rPr lang="de-DE" dirty="0" err="1"/>
              <a:t>close</a:t>
            </a:r>
            <a:r>
              <a:rPr lang="de-DE" dirty="0"/>
              <a:t> </a:t>
            </a:r>
            <a:r>
              <a:rPr lang="de-DE" dirty="0" err="1"/>
              <a:t>to</a:t>
            </a:r>
            <a:r>
              <a:rPr lang="de-DE" dirty="0"/>
              <a:t> impossible due </a:t>
            </a:r>
            <a:r>
              <a:rPr lang="de-DE" dirty="0" err="1"/>
              <a:t>to</a:t>
            </a:r>
            <a:r>
              <a:rPr lang="de-DE" dirty="0"/>
              <a:t> </a:t>
            </a:r>
            <a:r>
              <a:rPr lang="de-DE" dirty="0" err="1"/>
              <a:t>the</a:t>
            </a:r>
            <a:r>
              <a:rPr lang="de-DE" dirty="0"/>
              <a:t> </a:t>
            </a:r>
            <a:r>
              <a:rPr lang="de-DE" dirty="0" err="1"/>
              <a:t>way</a:t>
            </a:r>
            <a:r>
              <a:rPr lang="de-DE" dirty="0"/>
              <a:t> </a:t>
            </a:r>
            <a:r>
              <a:rPr lang="de-DE" dirty="0" err="1"/>
              <a:t>this</a:t>
            </a:r>
            <a:r>
              <a:rPr lang="de-DE" dirty="0"/>
              <a:t> </a:t>
            </a:r>
            <a:r>
              <a:rPr lang="de-DE" dirty="0" err="1"/>
              <a:t>research</a:t>
            </a:r>
            <a:r>
              <a:rPr lang="de-DE" dirty="0"/>
              <a:t> </a:t>
            </a:r>
            <a:r>
              <a:rPr lang="de-DE" dirty="0" err="1"/>
              <a:t>has</a:t>
            </a:r>
            <a:r>
              <a:rPr lang="de-DE" dirty="0"/>
              <a:t> </a:t>
            </a:r>
            <a:r>
              <a:rPr lang="de-DE" dirty="0" err="1"/>
              <a:t>been</a:t>
            </a:r>
            <a:r>
              <a:rPr lang="de-DE" dirty="0"/>
              <a:t> </a:t>
            </a:r>
            <a:r>
              <a:rPr lang="de-DE" dirty="0" err="1"/>
              <a:t>conducted</a:t>
            </a:r>
            <a:r>
              <a:rPr lang="de-DE" dirty="0"/>
              <a:t> and </a:t>
            </a:r>
            <a:r>
              <a:rPr lang="de-DE" dirty="0" err="1"/>
              <a:t>conceptualized</a:t>
            </a:r>
            <a:r>
              <a:rPr lang="de-DE"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err="1"/>
              <a:t>We</a:t>
            </a:r>
            <a:r>
              <a:rPr lang="de-DE" dirty="0"/>
              <a:t> </a:t>
            </a:r>
            <a:r>
              <a:rPr lang="de-DE" dirty="0" err="1"/>
              <a:t>identified</a:t>
            </a:r>
            <a:r>
              <a:rPr lang="de-DE" dirty="0"/>
              <a:t> 4 </a:t>
            </a:r>
            <a:r>
              <a:rPr lang="de-DE" dirty="0" err="1"/>
              <a:t>main</a:t>
            </a:r>
            <a:r>
              <a:rPr lang="de-DE" dirty="0"/>
              <a:t> </a:t>
            </a:r>
            <a:r>
              <a:rPr lang="de-DE" dirty="0" err="1"/>
              <a:t>problems</a:t>
            </a:r>
            <a:endParaRPr lang="de-DE" dirty="0"/>
          </a:p>
          <a:p>
            <a:pPr marL="342900" indent="-342900">
              <a:buFont typeface="+mj-lt"/>
              <a:buAutoNum type="arabicParenBoth"/>
            </a:pPr>
            <a:r>
              <a:rPr lang="en-US" dirty="0"/>
              <a:t>Conceptual </a:t>
            </a:r>
            <a:r>
              <a:rPr lang="en-US" dirty="0" err="1"/>
              <a:t>underspecification</a:t>
            </a:r>
            <a:endParaRPr lang="en-US" dirty="0"/>
          </a:p>
          <a:p>
            <a:pPr marL="342900" indent="-342900">
              <a:buFont typeface="+mj-lt"/>
              <a:buAutoNum type="arabicParenBoth"/>
            </a:pPr>
            <a:r>
              <a:rPr lang="en-US" dirty="0"/>
              <a:t>Inconsistent operationalization</a:t>
            </a:r>
          </a:p>
          <a:p>
            <a:pPr marL="342900" indent="-342900">
              <a:buFont typeface="+mj-lt"/>
              <a:buAutoNum type="arabicParenBoth"/>
            </a:pPr>
            <a:r>
              <a:rPr lang="en-US" dirty="0"/>
              <a:t>Lack of exchange between different research domains</a:t>
            </a:r>
          </a:p>
          <a:p>
            <a:pPr marL="342900" indent="-342900">
              <a:buFont typeface="+mj-lt"/>
              <a:buAutoNum type="arabicParenBoth"/>
            </a:pPr>
            <a:r>
              <a:rPr lang="en-US" dirty="0"/>
              <a:t>Insufficient anchoring in voice perception theory</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dirty="0"/>
          </a:p>
          <a:p>
            <a:pPr marL="171450" indent="-171450">
              <a:buFontTx/>
              <a:buChar char="-"/>
            </a:pPr>
            <a:r>
              <a:rPr lang="de-DE" dirty="0"/>
              <a:t>In </a:t>
            </a:r>
            <a:r>
              <a:rPr lang="de-DE" dirty="0" err="1"/>
              <a:t>detail</a:t>
            </a:r>
            <a:r>
              <a:rPr lang="de-DE" dirty="0"/>
              <a:t> </a:t>
            </a:r>
            <a:r>
              <a:rPr lang="de-DE" dirty="0" err="1"/>
              <a:t>later</a:t>
            </a:r>
            <a:r>
              <a:rPr lang="de-DE" dirty="0"/>
              <a:t> </a:t>
            </a:r>
            <a:r>
              <a:rPr lang="de-DE" dirty="0" err="1"/>
              <a:t>we</a:t>
            </a:r>
            <a:r>
              <a:rPr lang="de-DE" dirty="0"/>
              <a:t> </a:t>
            </a:r>
            <a:r>
              <a:rPr lang="de-DE" dirty="0" err="1"/>
              <a:t>adress</a:t>
            </a:r>
            <a:r>
              <a:rPr lang="de-DE" dirty="0"/>
              <a:t> 1, 3 and 4, but </a:t>
            </a:r>
            <a:r>
              <a:rPr lang="de-DE" dirty="0" err="1"/>
              <a:t>each</a:t>
            </a:r>
            <a:r>
              <a:rPr lang="de-DE" dirty="0"/>
              <a:t> </a:t>
            </a:r>
            <a:r>
              <a:rPr lang="de-DE" dirty="0" err="1"/>
              <a:t>of</a:t>
            </a:r>
            <a:r>
              <a:rPr lang="de-DE" dirty="0"/>
              <a:t> </a:t>
            </a:r>
            <a:r>
              <a:rPr lang="de-DE" dirty="0" err="1"/>
              <a:t>these</a:t>
            </a:r>
            <a:r>
              <a:rPr lang="de-DE" dirty="0"/>
              <a:t> </a:t>
            </a:r>
            <a:r>
              <a:rPr lang="de-DE" dirty="0" err="1"/>
              <a:t>has</a:t>
            </a:r>
            <a:r>
              <a:rPr lang="de-DE" dirty="0"/>
              <a:t> </a:t>
            </a:r>
          </a:p>
          <a:p>
            <a:pPr marL="285750" indent="-285750">
              <a:buFont typeface="Wingdings" panose="05000000000000000000" pitchFamily="2" charset="2"/>
              <a:buChar char="Ø"/>
            </a:pPr>
            <a:r>
              <a:rPr lang="en-US" sz="1200" dirty="0"/>
              <a:t>Precluded a systematic understanding of vocal naturalness</a:t>
            </a:r>
          </a:p>
          <a:p>
            <a:pPr marL="285750" indent="-285750">
              <a:buFont typeface="Wingdings" panose="05000000000000000000" pitchFamily="2" charset="2"/>
              <a:buChar char="Ø"/>
            </a:pPr>
            <a:r>
              <a:rPr lang="en-US" sz="1200" dirty="0"/>
              <a:t>Impeded the visibility of this research to a wider readership</a:t>
            </a:r>
          </a:p>
          <a:p>
            <a:pPr marL="285750" indent="-285750">
              <a:buFont typeface="Wingdings" panose="05000000000000000000" pitchFamily="2" charset="2"/>
              <a:buChar char="Ø"/>
            </a:pPr>
            <a:r>
              <a:rPr lang="en-US" sz="1200" dirty="0"/>
              <a:t>Has kept us from asking some crucial research questions</a:t>
            </a:r>
          </a:p>
          <a:p>
            <a:pPr marL="285750" indent="-285750">
              <a:buFont typeface="Wingdings" panose="05000000000000000000" pitchFamily="2" charset="2"/>
              <a:buChar char="Ø"/>
            </a:pPr>
            <a:r>
              <a:rPr lang="en-US" sz="1200" dirty="0"/>
              <a:t>Has led to a divergence between theory and practice</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7</a:t>
            </a:fld>
            <a:endParaRPr lang="de-DE"/>
          </a:p>
        </p:txBody>
      </p:sp>
    </p:spTree>
    <p:extLst>
      <p:ext uri="{BB962C8B-B14F-4D97-AF65-F5344CB8AC3E}">
        <p14:creationId xmlns:p14="http://schemas.microsoft.com/office/powerpoint/2010/main" val="626399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So </a:t>
            </a:r>
            <a:r>
              <a:rPr lang="de-DE" dirty="0" err="1"/>
              <a:t>trying</a:t>
            </a:r>
            <a:r>
              <a:rPr lang="de-DE" dirty="0"/>
              <a:t> </a:t>
            </a:r>
            <a:r>
              <a:rPr lang="de-DE" dirty="0" err="1"/>
              <a:t>to</a:t>
            </a:r>
            <a:r>
              <a:rPr lang="de-DE" dirty="0"/>
              <a:t> </a:t>
            </a:r>
            <a:r>
              <a:rPr lang="de-DE" dirty="0" err="1"/>
              <a:t>define</a:t>
            </a:r>
            <a:r>
              <a:rPr lang="de-DE" dirty="0"/>
              <a:t> </a:t>
            </a:r>
            <a:r>
              <a:rPr lang="de-DE" dirty="0" err="1"/>
              <a:t>voice</a:t>
            </a:r>
            <a:r>
              <a:rPr lang="de-DE" dirty="0"/>
              <a:t> </a:t>
            </a:r>
            <a:r>
              <a:rPr lang="de-DE" dirty="0" err="1"/>
              <a:t>naturalness</a:t>
            </a:r>
            <a:r>
              <a:rPr lang="de-DE" dirty="0"/>
              <a:t> </a:t>
            </a:r>
            <a:r>
              <a:rPr lang="de-DE" dirty="0" err="1"/>
              <a:t>is</a:t>
            </a:r>
            <a:r>
              <a:rPr lang="de-DE" dirty="0"/>
              <a:t> </a:t>
            </a:r>
            <a:r>
              <a:rPr lang="de-DE" dirty="0" err="1"/>
              <a:t>already</a:t>
            </a:r>
            <a:r>
              <a:rPr lang="de-DE" dirty="0"/>
              <a:t> a tough </a:t>
            </a:r>
            <a:r>
              <a:rPr lang="de-DE" dirty="0" err="1"/>
              <a:t>challenge</a:t>
            </a: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8</a:t>
            </a:fld>
            <a:endParaRPr lang="de-DE"/>
          </a:p>
        </p:txBody>
      </p:sp>
    </p:spTree>
    <p:extLst>
      <p:ext uri="{BB962C8B-B14F-4D97-AF65-F5344CB8AC3E}">
        <p14:creationId xmlns:p14="http://schemas.microsoft.com/office/powerpoint/2010/main" val="3198338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Here </a:t>
            </a:r>
            <a:r>
              <a:rPr lang="de-DE" dirty="0" err="1"/>
              <a:t>are</a:t>
            </a:r>
            <a:r>
              <a:rPr lang="de-DE" dirty="0"/>
              <a:t> </a:t>
            </a:r>
            <a:r>
              <a:rPr lang="de-DE" dirty="0" err="1"/>
              <a:t>some</a:t>
            </a:r>
            <a:r>
              <a:rPr lang="de-DE" dirty="0"/>
              <a:t> </a:t>
            </a:r>
            <a:r>
              <a:rPr lang="de-DE" dirty="0" err="1"/>
              <a:t>examples</a:t>
            </a:r>
            <a:r>
              <a:rPr lang="de-DE" dirty="0"/>
              <a:t> </a:t>
            </a:r>
            <a:r>
              <a:rPr lang="de-DE" dirty="0" err="1"/>
              <a:t>of</a:t>
            </a:r>
            <a:r>
              <a:rPr lang="de-DE" dirty="0"/>
              <a:t> </a:t>
            </a:r>
            <a:r>
              <a:rPr lang="de-DE" dirty="0" err="1"/>
              <a:t>definitions</a:t>
            </a:r>
            <a:r>
              <a:rPr lang="de-DE" dirty="0"/>
              <a:t> </a:t>
            </a:r>
            <a:r>
              <a:rPr lang="de-DE" dirty="0" err="1"/>
              <a:t>from</a:t>
            </a:r>
            <a:r>
              <a:rPr lang="de-DE" dirty="0"/>
              <a:t> </a:t>
            </a:r>
            <a:r>
              <a:rPr lang="de-DE" dirty="0" err="1"/>
              <a:t>the</a:t>
            </a:r>
            <a:r>
              <a:rPr lang="de-DE" dirty="0"/>
              <a:t> </a:t>
            </a:r>
            <a:r>
              <a:rPr lang="de-DE" dirty="0" err="1"/>
              <a:t>paper</a:t>
            </a:r>
            <a:r>
              <a:rPr lang="de-DE" dirty="0"/>
              <a:t> </a:t>
            </a:r>
            <a:r>
              <a:rPr lang="de-DE" dirty="0" err="1"/>
              <a:t>corpus</a:t>
            </a:r>
            <a:r>
              <a:rPr lang="de-DE" dirty="0"/>
              <a:t> </a:t>
            </a:r>
            <a:r>
              <a:rPr lang="de-DE" dirty="0" err="1"/>
              <a:t>Ss</a:t>
            </a:r>
            <a:endParaRPr lang="de-DE"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err="1"/>
              <a:t>read</a:t>
            </a:r>
            <a:r>
              <a:rPr lang="de-DE" dirty="0"/>
              <a:t> out </a:t>
            </a:r>
            <a:r>
              <a:rPr lang="de-DE" dirty="0" err="1"/>
              <a:t>Ss</a:t>
            </a:r>
            <a:r>
              <a:rPr lang="de-DE" dirty="0"/>
              <a:t> </a:t>
            </a:r>
            <a:r>
              <a:rPr lang="de-DE" dirty="0" err="1"/>
              <a:t>our</a:t>
            </a:r>
            <a:r>
              <a:rPr lang="de-DE" dirty="0"/>
              <a:t> own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In </a:t>
            </a:r>
            <a:r>
              <a:rPr lang="de-DE" dirty="0" err="1"/>
              <a:t>essence</a:t>
            </a:r>
            <a:r>
              <a:rPr lang="de-DE" dirty="0"/>
              <a:t>, </a:t>
            </a:r>
            <a:r>
              <a:rPr lang="de-DE" dirty="0" err="1"/>
              <a:t>we</a:t>
            </a:r>
            <a:r>
              <a:rPr lang="de-DE" dirty="0"/>
              <a:t> </a:t>
            </a:r>
            <a:r>
              <a:rPr lang="de-DE" dirty="0" err="1"/>
              <a:t>found</a:t>
            </a:r>
            <a:r>
              <a:rPr lang="de-DE" dirty="0"/>
              <a:t> </a:t>
            </a:r>
            <a:r>
              <a:rPr lang="de-DE" dirty="0" err="1"/>
              <a:t>that</a:t>
            </a:r>
            <a:r>
              <a:rPr lang="de-DE" dirty="0"/>
              <a:t> </a:t>
            </a:r>
            <a:r>
              <a:rPr lang="de-DE" dirty="0" err="1"/>
              <a:t>where</a:t>
            </a:r>
            <a:r>
              <a:rPr lang="de-DE" dirty="0"/>
              <a:t> </a:t>
            </a:r>
            <a:r>
              <a:rPr lang="de-DE" dirty="0" err="1"/>
              <a:t>there</a:t>
            </a:r>
            <a:r>
              <a:rPr lang="de-DE" dirty="0"/>
              <a:t> </a:t>
            </a:r>
            <a:r>
              <a:rPr lang="de-DE" dirty="0" err="1"/>
              <a:t>are</a:t>
            </a:r>
            <a:r>
              <a:rPr lang="de-DE" dirty="0"/>
              <a:t> </a:t>
            </a:r>
            <a:r>
              <a:rPr lang="de-DE" dirty="0" err="1"/>
              <a:t>definitions</a:t>
            </a:r>
            <a:r>
              <a:rPr lang="de-DE" dirty="0"/>
              <a:t>, </a:t>
            </a:r>
            <a:r>
              <a:rPr lang="de-DE" dirty="0" err="1"/>
              <a:t>they</a:t>
            </a:r>
            <a:r>
              <a:rPr lang="de-DE" dirty="0"/>
              <a:t> </a:t>
            </a:r>
            <a:r>
              <a:rPr lang="de-DE" dirty="0" err="1"/>
              <a:t>tend</a:t>
            </a:r>
            <a:r>
              <a:rPr lang="de-DE" dirty="0"/>
              <a:t> </a:t>
            </a:r>
            <a:r>
              <a:rPr lang="de-DE" dirty="0" err="1"/>
              <a:t>to</a:t>
            </a:r>
            <a:r>
              <a:rPr lang="de-DE" dirty="0"/>
              <a:t> </a:t>
            </a:r>
            <a:r>
              <a:rPr lang="de-DE" dirty="0" err="1"/>
              <a:t>be</a:t>
            </a:r>
            <a:r>
              <a:rPr lang="de-DE" dirty="0"/>
              <a:t> </a:t>
            </a:r>
            <a:r>
              <a:rPr lang="de-DE" dirty="0" err="1"/>
              <a:t>tailored</a:t>
            </a:r>
            <a:r>
              <a:rPr lang="de-DE" dirty="0"/>
              <a:t> </a:t>
            </a:r>
            <a:r>
              <a:rPr lang="de-DE" dirty="0" err="1"/>
              <a:t>to</a:t>
            </a:r>
            <a:r>
              <a:rPr lang="de-DE" dirty="0"/>
              <a:t> </a:t>
            </a:r>
            <a:r>
              <a:rPr lang="de-DE" dirty="0" err="1"/>
              <a:t>the</a:t>
            </a:r>
            <a:r>
              <a:rPr lang="de-DE" dirty="0"/>
              <a:t> </a:t>
            </a:r>
            <a:r>
              <a:rPr lang="de-DE" dirty="0" err="1"/>
              <a:t>research</a:t>
            </a:r>
            <a:r>
              <a:rPr lang="de-DE" dirty="0"/>
              <a:t> </a:t>
            </a:r>
            <a:r>
              <a:rPr lang="de-DE" dirty="0" err="1"/>
              <a:t>focus</a:t>
            </a:r>
            <a:r>
              <a:rPr lang="de-DE" dirty="0"/>
              <a:t> </a:t>
            </a:r>
            <a:r>
              <a:rPr lang="de-DE" dirty="0" err="1"/>
              <a:t>of</a:t>
            </a:r>
            <a:r>
              <a:rPr lang="de-DE" dirty="0"/>
              <a:t> </a:t>
            </a:r>
            <a:r>
              <a:rPr lang="de-DE" dirty="0" err="1"/>
              <a:t>the</a:t>
            </a:r>
            <a:r>
              <a:rPr lang="de-DE" dirty="0"/>
              <a:t> individual </a:t>
            </a:r>
            <a:r>
              <a:rPr lang="de-DE" dirty="0" err="1"/>
              <a:t>study</a:t>
            </a:r>
            <a:r>
              <a:rPr lang="de-DE" dirty="0"/>
              <a:t> (</a:t>
            </a:r>
            <a:r>
              <a:rPr lang="de-DE" dirty="0" err="1"/>
              <a:t>pathological</a:t>
            </a:r>
            <a:r>
              <a:rPr lang="de-DE" dirty="0"/>
              <a:t> </a:t>
            </a:r>
            <a:r>
              <a:rPr lang="de-DE" dirty="0" err="1"/>
              <a:t>vs</a:t>
            </a:r>
            <a:r>
              <a:rPr lang="de-DE" dirty="0"/>
              <a:t> </a:t>
            </a:r>
            <a:r>
              <a:rPr lang="de-DE" dirty="0" err="1"/>
              <a:t>synthetic</a:t>
            </a:r>
            <a:r>
              <a:rPr lang="de-DE"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err="1"/>
              <a:t>We</a:t>
            </a:r>
            <a:r>
              <a:rPr lang="de-DE" dirty="0"/>
              <a:t> also </a:t>
            </a:r>
            <a:r>
              <a:rPr lang="de-DE" dirty="0" err="1"/>
              <a:t>found</a:t>
            </a:r>
            <a:r>
              <a:rPr lang="de-DE" dirty="0"/>
              <a:t> </a:t>
            </a:r>
            <a:r>
              <a:rPr lang="de-DE" dirty="0" err="1"/>
              <a:t>that</a:t>
            </a:r>
            <a:r>
              <a:rPr lang="de-DE" dirty="0"/>
              <a:t> </a:t>
            </a:r>
            <a:r>
              <a:rPr lang="de-DE" dirty="0" err="1"/>
              <a:t>only</a:t>
            </a:r>
            <a:r>
              <a:rPr lang="de-DE" dirty="0"/>
              <a:t> 32/72 </a:t>
            </a:r>
            <a:r>
              <a:rPr lang="de-DE" dirty="0" err="1"/>
              <a:t>papers</a:t>
            </a:r>
            <a:r>
              <a:rPr lang="de-DE" dirty="0"/>
              <a:t> </a:t>
            </a:r>
            <a:r>
              <a:rPr lang="de-DE" dirty="0" err="1"/>
              <a:t>actually</a:t>
            </a:r>
            <a:r>
              <a:rPr lang="de-DE" dirty="0"/>
              <a:t> </a:t>
            </a:r>
            <a:r>
              <a:rPr lang="de-DE" dirty="0" err="1"/>
              <a:t>provide</a:t>
            </a:r>
            <a:r>
              <a:rPr lang="de-DE" dirty="0"/>
              <a:t> an explicit </a:t>
            </a:r>
            <a:r>
              <a:rPr lang="de-DE" dirty="0" err="1"/>
              <a:t>definition</a:t>
            </a:r>
            <a:r>
              <a:rPr lang="de-DE"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dirty="0"/>
          </a:p>
        </p:txBody>
      </p:sp>
      <p:sp>
        <p:nvSpPr>
          <p:cNvPr id="4" name="Foliennummernplatzhalter 3"/>
          <p:cNvSpPr>
            <a:spLocks noGrp="1"/>
          </p:cNvSpPr>
          <p:nvPr>
            <p:ph type="sldNum" sz="quarter" idx="5"/>
          </p:nvPr>
        </p:nvSpPr>
        <p:spPr/>
        <p:txBody>
          <a:bodyPr/>
          <a:lstStyle/>
          <a:p>
            <a:fld id="{5BDADD7A-5464-40FD-B5CC-4CA36D7CC1F5}" type="slidenum">
              <a:rPr lang="de-DE" smtClean="0"/>
              <a:t>9</a:t>
            </a:fld>
            <a:endParaRPr lang="de-DE"/>
          </a:p>
        </p:txBody>
      </p:sp>
    </p:spTree>
    <p:extLst>
      <p:ext uri="{BB962C8B-B14F-4D97-AF65-F5344CB8AC3E}">
        <p14:creationId xmlns:p14="http://schemas.microsoft.com/office/powerpoint/2010/main" val="29920738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2" name="Rechteck 1"/>
          <p:cNvSpPr/>
          <p:nvPr userDrawn="1"/>
        </p:nvSpPr>
        <p:spPr>
          <a:xfrm flipV="1">
            <a:off x="-1" y="4500000"/>
            <a:ext cx="34425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7" name="Grafik 6"/>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3430787" y="4500000"/>
            <a:ext cx="3429000" cy="39600"/>
          </a:xfrm>
          <a:prstGeom prst="rect">
            <a:avLst/>
          </a:prstGeom>
        </p:spPr>
      </p:pic>
      <p:sp>
        <p:nvSpPr>
          <p:cNvPr id="9" name="Textplatzhalter 24"/>
          <p:cNvSpPr>
            <a:spLocks noGrp="1"/>
          </p:cNvSpPr>
          <p:nvPr>
            <p:ph type="body" sz="quarter" idx="11" hasCustomPrompt="1"/>
          </p:nvPr>
        </p:nvSpPr>
        <p:spPr>
          <a:xfrm>
            <a:off x="2249685" y="4719770"/>
            <a:ext cx="4266010" cy="144000"/>
          </a:xfrm>
        </p:spPr>
        <p:txBody>
          <a:bodyPr>
            <a:noAutofit/>
          </a:bodyPr>
          <a:lstStyle>
            <a:lvl1pPr marL="0" indent="0" algn="r">
              <a:buFontTx/>
              <a:buNone/>
              <a:defRPr lang="de-DE" sz="750"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Voice Naturalness</a:t>
            </a:r>
          </a:p>
        </p:txBody>
      </p:sp>
      <p:sp>
        <p:nvSpPr>
          <p:cNvPr id="6" name="Textplatzhalter 24"/>
          <p:cNvSpPr txBox="1">
            <a:spLocks/>
          </p:cNvSpPr>
          <p:nvPr userDrawn="1"/>
        </p:nvSpPr>
        <p:spPr>
          <a:xfrm>
            <a:off x="2641231" y="4884575"/>
            <a:ext cx="3874464"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z="750" smtClean="0">
                <a:solidFill>
                  <a:schemeClr val="bg1"/>
                </a:solidFill>
                <a:latin typeface="Roboto Condensed" pitchFamily="2" charset="0"/>
                <a:ea typeface="Roboto Condensed" pitchFamily="2" charset="0"/>
              </a:rPr>
              <a:pPr>
                <a:defRPr/>
              </a:pPr>
              <a:t>‹Nr.›</a:t>
            </a:fld>
            <a:r>
              <a:rPr lang="de-DE" sz="750" dirty="0">
                <a:solidFill>
                  <a:schemeClr val="bg1"/>
                </a:solidFill>
                <a:latin typeface="Roboto Condensed" pitchFamily="2" charset="0"/>
                <a:ea typeface="Roboto Condensed" pitchFamily="2" charset="0"/>
              </a:rPr>
              <a:t> / 21</a:t>
            </a:r>
          </a:p>
        </p:txBody>
      </p:sp>
    </p:spTree>
    <p:extLst>
      <p:ext uri="{BB962C8B-B14F-4D97-AF65-F5344CB8AC3E}">
        <p14:creationId xmlns:p14="http://schemas.microsoft.com/office/powerpoint/2010/main" val="63193198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42900" y="205978"/>
            <a:ext cx="61722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342900" y="1200152"/>
            <a:ext cx="61722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6858000" cy="64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de-DE" sz="1350"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14619" y="4607704"/>
            <a:ext cx="785700" cy="432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51117"/>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685800" rtl="0" eaLnBrk="1" latinLnBrk="0" hangingPunct="1">
        <a:spcBef>
          <a:spcPct val="0"/>
        </a:spcBef>
        <a:buNone/>
        <a:defRPr sz="1500" kern="1200" spc="15" baseline="0">
          <a:solidFill>
            <a:schemeClr val="tx1"/>
          </a:solidFill>
          <a:latin typeface="Palatino Linotype" panose="02040502050505030304" pitchFamily="18" charset="0"/>
          <a:ea typeface="+mj-ea"/>
          <a:cs typeface="+mj-cs"/>
        </a:defRPr>
      </a:lvl1pPr>
    </p:titleStyle>
    <p:bodyStyle>
      <a:lvl1pPr marL="0" indent="0" algn="l" defTabSz="685800" rtl="0" eaLnBrk="1" latinLnBrk="0" hangingPunct="1">
        <a:spcBef>
          <a:spcPct val="20000"/>
        </a:spcBef>
        <a:buFontTx/>
        <a:buNone/>
        <a:defRPr sz="1650" kern="1200">
          <a:solidFill>
            <a:schemeClr val="tx1"/>
          </a:solidFill>
          <a:latin typeface="Roboto Condensed" pitchFamily="2" charset="0"/>
          <a:ea typeface="Roboto Condensed" pitchFamily="2" charset="0"/>
          <a:cs typeface="+mn-cs"/>
        </a:defRPr>
      </a:lvl1pPr>
      <a:lvl2pPr marL="557213" indent="-214313" algn="l" defTabSz="685800" rtl="0" eaLnBrk="1" latinLnBrk="0" hangingPunct="1">
        <a:spcBef>
          <a:spcPct val="20000"/>
        </a:spcBef>
        <a:buClr>
          <a:schemeClr val="accent1"/>
        </a:buClr>
        <a:buFont typeface="Arial" panose="020B0604020202020204" pitchFamily="34" charset="0"/>
        <a:buChar char="•"/>
        <a:defRPr sz="1350" kern="1200">
          <a:solidFill>
            <a:schemeClr val="tx1"/>
          </a:solidFill>
          <a:latin typeface="Roboto Condensed" pitchFamily="2" charset="0"/>
          <a:ea typeface="Roboto Condensed" pitchFamily="2" charset="0"/>
          <a:cs typeface="+mn-cs"/>
        </a:defRPr>
      </a:lvl2pPr>
      <a:lvl3pPr marL="857250" indent="-171450" algn="l" defTabSz="685800" rtl="0" eaLnBrk="1" latinLnBrk="0" hangingPunct="1">
        <a:spcBef>
          <a:spcPct val="20000"/>
        </a:spcBef>
        <a:buClr>
          <a:schemeClr val="accent3"/>
        </a:buClr>
        <a:buFont typeface="Arial" panose="020B0604020202020204" pitchFamily="34" charset="0"/>
        <a:buChar char="•"/>
        <a:defRPr sz="1050" kern="1200">
          <a:solidFill>
            <a:schemeClr val="tx1"/>
          </a:solidFill>
          <a:latin typeface="Roboto Condensed" pitchFamily="2" charset="0"/>
          <a:ea typeface="Roboto Condensed" pitchFamily="2" charset="0"/>
          <a:cs typeface="+mn-cs"/>
        </a:defRPr>
      </a:lvl3pPr>
      <a:lvl4pPr marL="1028700" indent="0" algn="l" defTabSz="685800" rtl="0" eaLnBrk="1" latinLnBrk="0" hangingPunct="1">
        <a:spcBef>
          <a:spcPct val="20000"/>
        </a:spcBef>
        <a:buFontTx/>
        <a:buNone/>
        <a:defRPr sz="825" kern="1200">
          <a:solidFill>
            <a:schemeClr val="tx1"/>
          </a:solidFill>
          <a:latin typeface="Roboto Condensed" pitchFamily="2" charset="0"/>
          <a:ea typeface="Roboto Condensed" pitchFamily="2" charset="0"/>
          <a:cs typeface="+mn-cs"/>
        </a:defRPr>
      </a:lvl4pPr>
      <a:lvl5pPr marL="1371600" indent="0" algn="l" defTabSz="685800" rtl="0" eaLnBrk="1" latinLnBrk="0" hangingPunct="1">
        <a:spcBef>
          <a:spcPct val="20000"/>
        </a:spcBef>
        <a:buFont typeface="Arial" panose="020B0604020202020204" pitchFamily="34" charset="0"/>
        <a:buNone/>
        <a:defRPr sz="675" kern="1200">
          <a:solidFill>
            <a:schemeClr val="tx1"/>
          </a:solidFill>
          <a:latin typeface="Roboto Condensed" pitchFamily="2" charset="0"/>
          <a:ea typeface="Roboto Condensed" pitchFamily="2" charset="0"/>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160" userDrawn="1">
          <p15:clr>
            <a:srgbClr val="F26B43"/>
          </p15:clr>
        </p15:guide>
        <p15:guide id="3" pos="22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4.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DE4380E1-BC20-451A-842E-D842298480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7" name="Rechteck 6"/>
          <p:cNvSpPr/>
          <p:nvPr/>
        </p:nvSpPr>
        <p:spPr>
          <a:xfrm>
            <a:off x="351235" y="2767739"/>
            <a:ext cx="6178774" cy="11105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Roboto Condensed"/>
              <a:ea typeface="+mn-ea"/>
              <a:cs typeface="+mn-cs"/>
            </a:endParaRPr>
          </a:p>
        </p:txBody>
      </p:sp>
      <p:sp>
        <p:nvSpPr>
          <p:cNvPr id="8" name="Textfeld 7"/>
          <p:cNvSpPr txBox="1"/>
          <p:nvPr/>
        </p:nvSpPr>
        <p:spPr>
          <a:xfrm>
            <a:off x="508825" y="3137457"/>
            <a:ext cx="5860444" cy="662031"/>
          </a:xfrm>
          <a:prstGeom prst="rect">
            <a:avLst/>
          </a:prstGeom>
          <a:noFill/>
        </p:spPr>
        <p:txBody>
          <a:bodyPr wrap="square" lIns="0" tIns="0" rIns="0" bIns="0" rtlCol="0">
            <a:noAutofit/>
          </a:bodyPr>
          <a:lstStyle/>
          <a:p>
            <a:r>
              <a:rPr lang="en-US" sz="1300" dirty="0"/>
              <a:t>Naturalness of voices – from human to artificial agents</a:t>
            </a:r>
          </a:p>
          <a:p>
            <a:r>
              <a:rPr lang="en-US" sz="1000" dirty="0">
                <a:solidFill>
                  <a:srgbClr val="002F5D"/>
                </a:solidFill>
                <a:latin typeface="Roboto Condensed"/>
                <a:ea typeface="Roboto Condensed" panose="02000000000000000000" pitchFamily="2" charset="0"/>
                <a:cs typeface="Roboto Condensed" panose="02000000000000000000" pitchFamily="2" charset="0"/>
              </a:rPr>
              <a:t>Christine Nussbaum, Sascha </a:t>
            </a:r>
            <a:r>
              <a:rPr lang="en-US" sz="1000" dirty="0" err="1">
                <a:solidFill>
                  <a:srgbClr val="002F5D"/>
                </a:solidFill>
                <a:latin typeface="Roboto Condensed"/>
                <a:ea typeface="Roboto Condensed" panose="02000000000000000000" pitchFamily="2" charset="0"/>
                <a:cs typeface="Roboto Condensed" panose="02000000000000000000" pitchFamily="2" charset="0"/>
              </a:rPr>
              <a:t>Frühholz</a:t>
            </a:r>
            <a:r>
              <a:rPr lang="en-US" sz="1000" dirty="0">
                <a:solidFill>
                  <a:srgbClr val="002F5D"/>
                </a:solidFill>
                <a:latin typeface="Roboto Condensed"/>
                <a:ea typeface="Roboto Condensed" panose="02000000000000000000" pitchFamily="2" charset="0"/>
                <a:cs typeface="Roboto Condensed" panose="02000000000000000000" pitchFamily="2" charset="0"/>
              </a:rPr>
              <a:t>, and Stefan R. </a:t>
            </a:r>
            <a:r>
              <a:rPr lang="en-US" sz="1000" dirty="0" err="1">
                <a:solidFill>
                  <a:srgbClr val="002F5D"/>
                </a:solidFill>
                <a:latin typeface="Roboto Condensed"/>
                <a:ea typeface="Roboto Condensed" panose="02000000000000000000" pitchFamily="2" charset="0"/>
                <a:cs typeface="Roboto Condensed" panose="02000000000000000000" pitchFamily="2" charset="0"/>
              </a:rPr>
              <a:t>Schweinberger</a:t>
            </a:r>
            <a:endParaRPr lang="en-US" sz="1000" dirty="0">
              <a:solidFill>
                <a:srgbClr val="002F5D"/>
              </a:solidFill>
              <a:latin typeface="Roboto Condensed"/>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rgbClr val="002F5D"/>
                </a:solidFill>
                <a:latin typeface="Roboto Condensed"/>
                <a:ea typeface="Roboto Condensed" panose="02000000000000000000" pitchFamily="2" charset="0"/>
                <a:cs typeface="Roboto Condensed" panose="02000000000000000000" pitchFamily="2" charset="0"/>
              </a:rPr>
              <a:t>Voice ID 2024, Marburg, 29.08.2024</a:t>
            </a:r>
            <a:endParaRPr kumimoji="0" lang="en-US" sz="1000" b="0" i="0" u="none" strike="noStrike" kern="1200" cap="none" spc="0" normalizeH="0" baseline="0" noProof="0" dirty="0">
              <a:ln>
                <a:noFill/>
              </a:ln>
              <a:solidFill>
                <a:srgbClr val="002F5D"/>
              </a:solidFill>
              <a:effectLst/>
              <a:uLnTx/>
              <a:uFillTx/>
              <a:latin typeface="Roboto Condensed"/>
              <a:ea typeface="Roboto Condensed" panose="02000000000000000000" pitchFamily="2" charset="0"/>
              <a:cs typeface="Roboto Condensed" panose="02000000000000000000" pitchFamily="2" charset="0"/>
            </a:endParaRPr>
          </a:p>
        </p:txBody>
      </p:sp>
      <p:cxnSp>
        <p:nvCxnSpPr>
          <p:cNvPr id="9" name="Gerade Verbindung 8"/>
          <p:cNvCxnSpPr/>
          <p:nvPr/>
        </p:nvCxnSpPr>
        <p:spPr>
          <a:xfrm>
            <a:off x="526051" y="3078726"/>
            <a:ext cx="341709"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 name="Textplatzhalter 1"/>
          <p:cNvSpPr>
            <a:spLocks noGrp="1"/>
          </p:cNvSpPr>
          <p:nvPr>
            <p:ph type="body" sz="quarter" idx="11"/>
          </p:nvPr>
        </p:nvSpPr>
        <p:spPr/>
        <p:txBody>
          <a:bodyPr>
            <a:normAutofit/>
          </a:bodyPr>
          <a:lstStyle/>
          <a:p>
            <a:r>
              <a:rPr lang="en-US" sz="800" dirty="0"/>
              <a:t>Naturalness of voices</a:t>
            </a:r>
            <a:endParaRPr lang="en-US" noProof="0" dirty="0"/>
          </a:p>
        </p:txBody>
      </p:sp>
    </p:spTree>
    <p:extLst>
      <p:ext uri="{BB962C8B-B14F-4D97-AF65-F5344CB8AC3E}">
        <p14:creationId xmlns:p14="http://schemas.microsoft.com/office/powerpoint/2010/main" val="2628062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Inconsistent terminology </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pic>
        <p:nvPicPr>
          <p:cNvPr id="5" name="Grafik 4" descr="Ein Bild, das Text, Screenshot, Schrift enthält.&#10;&#10;Automatisch generierte Beschreibung">
            <a:extLst>
              <a:ext uri="{FF2B5EF4-FFF2-40B4-BE49-F238E27FC236}">
                <a16:creationId xmlns:a16="http://schemas.microsoft.com/office/drawing/2014/main" id="{2FA49C4F-F737-3102-E412-BF0E805551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6991" y="793609"/>
            <a:ext cx="3412569" cy="3412567"/>
          </a:xfrm>
          <a:prstGeom prst="rect">
            <a:avLst/>
          </a:prstGeom>
        </p:spPr>
      </p:pic>
      <p:sp>
        <p:nvSpPr>
          <p:cNvPr id="10" name="Textfeld 9">
            <a:extLst>
              <a:ext uri="{FF2B5EF4-FFF2-40B4-BE49-F238E27FC236}">
                <a16:creationId xmlns:a16="http://schemas.microsoft.com/office/drawing/2014/main" id="{7A7419F1-1680-E5B2-BDD9-6C099A7312E0}"/>
              </a:ext>
            </a:extLst>
          </p:cNvPr>
          <p:cNvSpPr txBox="1"/>
          <p:nvPr/>
        </p:nvSpPr>
        <p:spPr>
          <a:xfrm>
            <a:off x="4573932" y="2984314"/>
            <a:ext cx="2185008" cy="879026"/>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pPr marL="285750" indent="-285750">
              <a:buFont typeface="Wingdings" panose="05000000000000000000" pitchFamily="2" charset="2"/>
              <a:buChar char="Ø"/>
            </a:pPr>
            <a:r>
              <a:rPr lang="en-US" sz="1100" dirty="0"/>
              <a:t>58 papers provided keywords</a:t>
            </a:r>
          </a:p>
          <a:p>
            <a:pPr marL="285750" indent="-285750">
              <a:buFont typeface="Wingdings" panose="05000000000000000000" pitchFamily="2" charset="2"/>
              <a:buChar char="Ø"/>
            </a:pPr>
            <a:endParaRPr lang="en-US" sz="1100" dirty="0"/>
          </a:p>
          <a:p>
            <a:pPr marL="285750" indent="-285750">
              <a:buFont typeface="Wingdings" panose="05000000000000000000" pitchFamily="2" charset="2"/>
              <a:buChar char="Ø"/>
            </a:pPr>
            <a:r>
              <a:rPr lang="en-US" sz="1100" dirty="0"/>
              <a:t>32 had keywords related to naturalness or any of its synonyms</a:t>
            </a:r>
          </a:p>
        </p:txBody>
      </p:sp>
      <p:sp>
        <p:nvSpPr>
          <p:cNvPr id="7" name="Textfeld 6">
            <a:extLst>
              <a:ext uri="{FF2B5EF4-FFF2-40B4-BE49-F238E27FC236}">
                <a16:creationId xmlns:a16="http://schemas.microsoft.com/office/drawing/2014/main" id="{31F481D8-754A-3FAA-C283-34AD620B0CA2}"/>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551982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954250F6-F15D-4DF2-BCFE-3323D94B07C3}"/>
              </a:ext>
            </a:extLst>
          </p:cNvPr>
          <p:cNvSpPr txBox="1"/>
          <p:nvPr/>
        </p:nvSpPr>
        <p:spPr>
          <a:xfrm>
            <a:off x="3377592" y="1055796"/>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(2) Human-likeness-based naturalness</a:t>
            </a:r>
          </a:p>
        </p:txBody>
      </p:sp>
      <p:sp>
        <p:nvSpPr>
          <p:cNvPr id="10" name="Textfeld 9">
            <a:extLst>
              <a:ext uri="{FF2B5EF4-FFF2-40B4-BE49-F238E27FC236}">
                <a16:creationId xmlns:a16="http://schemas.microsoft.com/office/drawing/2014/main" id="{8735816A-33A9-456E-B8D3-87AFE82D8441}"/>
              </a:ext>
            </a:extLst>
          </p:cNvPr>
          <p:cNvSpPr txBox="1"/>
          <p:nvPr/>
        </p:nvSpPr>
        <p:spPr>
          <a:xfrm>
            <a:off x="340096" y="1061990"/>
            <a:ext cx="2752728" cy="27699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nchor="ctr">
            <a:spAutoFit/>
          </a:bodyPr>
          <a:lstStyle/>
          <a:p>
            <a:pPr algn="ctr"/>
            <a:r>
              <a:rPr lang="en-US" sz="1200" dirty="0"/>
              <a:t>(1) Deviation-based naturalness</a:t>
            </a:r>
          </a:p>
        </p:txBody>
      </p:sp>
      <p:sp>
        <p:nvSpPr>
          <p:cNvPr id="12" name="Textfeld 11">
            <a:extLst>
              <a:ext uri="{FF2B5EF4-FFF2-40B4-BE49-F238E27FC236}">
                <a16:creationId xmlns:a16="http://schemas.microsoft.com/office/drawing/2014/main" id="{91683E19-7561-1853-04FB-FCEEC2DC6A4C}"/>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Proposing a taxonomy for the definition voice naturalness</a:t>
            </a:r>
          </a:p>
        </p:txBody>
      </p:sp>
      <p:pic>
        <p:nvPicPr>
          <p:cNvPr id="14" name="Grafik 13" descr="Ein Bild, das Text, Screenshot, Schrift, Design enthält.&#10;&#10;Automatisch generierte Beschreibung">
            <a:extLst>
              <a:ext uri="{FF2B5EF4-FFF2-40B4-BE49-F238E27FC236}">
                <a16:creationId xmlns:a16="http://schemas.microsoft.com/office/drawing/2014/main" id="{9112B201-C417-5836-A54B-0E7554AC0D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0096" y="2116380"/>
            <a:ext cx="6105145" cy="1706880"/>
          </a:xfrm>
          <a:prstGeom prst="rect">
            <a:avLst/>
          </a:prstGeom>
        </p:spPr>
      </p:pic>
      <p:sp>
        <p:nvSpPr>
          <p:cNvPr id="15" name="Textfeld 14">
            <a:extLst>
              <a:ext uri="{FF2B5EF4-FFF2-40B4-BE49-F238E27FC236}">
                <a16:creationId xmlns:a16="http://schemas.microsoft.com/office/drawing/2014/main" id="{FB3908C9-6884-3D63-704B-11580E281A19}"/>
              </a:ext>
            </a:extLst>
          </p:cNvPr>
          <p:cNvSpPr txBox="1"/>
          <p:nvPr/>
        </p:nvSpPr>
        <p:spPr>
          <a:xfrm>
            <a:off x="513543" y="3951438"/>
            <a:ext cx="5054864" cy="506308"/>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pPr marL="285750" indent="-285750">
              <a:buFont typeface="Wingdings" panose="05000000000000000000" pitchFamily="2" charset="2"/>
              <a:buChar char="Ø"/>
            </a:pPr>
            <a:r>
              <a:rPr lang="en-US" sz="1200" dirty="0"/>
              <a:t>27 employed a deviation-based conceptualization, 35 used human-likeness, and 10 used a combination of both</a:t>
            </a:r>
          </a:p>
        </p:txBody>
      </p:sp>
      <p:sp>
        <p:nvSpPr>
          <p:cNvPr id="3" name="Textfeld 2">
            <a:extLst>
              <a:ext uri="{FF2B5EF4-FFF2-40B4-BE49-F238E27FC236}">
                <a16:creationId xmlns:a16="http://schemas.microsoft.com/office/drawing/2014/main" id="{BAFBBF7A-E567-2C0B-165D-F4AE77A5A72B}"/>
              </a:ext>
            </a:extLst>
          </p:cNvPr>
          <p:cNvSpPr txBox="1"/>
          <p:nvPr/>
        </p:nvSpPr>
        <p:spPr>
          <a:xfrm flipH="1">
            <a:off x="340097" y="1415569"/>
            <a:ext cx="2752727"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Deviation from a reference  that represents maximum naturalness </a:t>
            </a:r>
          </a:p>
        </p:txBody>
      </p:sp>
      <p:sp>
        <p:nvSpPr>
          <p:cNvPr id="5" name="Textfeld 4">
            <a:extLst>
              <a:ext uri="{FF2B5EF4-FFF2-40B4-BE49-F238E27FC236}">
                <a16:creationId xmlns:a16="http://schemas.microsoft.com/office/drawing/2014/main" id="{FCCDE037-30BC-2335-0F22-410527B7349D}"/>
              </a:ext>
            </a:extLst>
          </p:cNvPr>
          <p:cNvSpPr txBox="1"/>
          <p:nvPr/>
        </p:nvSpPr>
        <p:spPr>
          <a:xfrm flipH="1">
            <a:off x="3377592" y="1396835"/>
            <a:ext cx="2752728"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200" dirty="0"/>
              <a:t>Human-likeness i.e. resemblance to human voice</a:t>
            </a:r>
          </a:p>
        </p:txBody>
      </p:sp>
      <p:sp>
        <p:nvSpPr>
          <p:cNvPr id="8" name="Textfeld 7">
            <a:extLst>
              <a:ext uri="{FF2B5EF4-FFF2-40B4-BE49-F238E27FC236}">
                <a16:creationId xmlns:a16="http://schemas.microsoft.com/office/drawing/2014/main" id="{36D08D37-3C85-FCF7-66A0-88C40C469E44}"/>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139691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Lack of exchange between different research domains</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052654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(Lacking) interconnectivity of voice naturalness research</a:t>
            </a:r>
          </a:p>
        </p:txBody>
      </p:sp>
      <p:pic>
        <p:nvPicPr>
          <p:cNvPr id="5" name="Grafik 4">
            <a:extLst>
              <a:ext uri="{FF2B5EF4-FFF2-40B4-BE49-F238E27FC236}">
                <a16:creationId xmlns:a16="http://schemas.microsoft.com/office/drawing/2014/main" id="{28ED15B1-ADF8-13F8-AD59-56F9D78786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897" y="624315"/>
            <a:ext cx="5222760" cy="3692924"/>
          </a:xfrm>
          <a:prstGeom prst="rect">
            <a:avLst/>
          </a:prstGeom>
        </p:spPr>
      </p:pic>
      <p:sp>
        <p:nvSpPr>
          <p:cNvPr id="4" name="Textfeld 3">
            <a:extLst>
              <a:ext uri="{FF2B5EF4-FFF2-40B4-BE49-F238E27FC236}">
                <a16:creationId xmlns:a16="http://schemas.microsoft.com/office/drawing/2014/main" id="{CD2B8320-8911-EA32-3BCE-4B7FC14518B3}"/>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3234951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Pooling evidence from all possible research angles</a:t>
            </a:r>
          </a:p>
        </p:txBody>
      </p:sp>
      <p:sp>
        <p:nvSpPr>
          <p:cNvPr id="3" name="Textfeld 2">
            <a:extLst>
              <a:ext uri="{FF2B5EF4-FFF2-40B4-BE49-F238E27FC236}">
                <a16:creationId xmlns:a16="http://schemas.microsoft.com/office/drawing/2014/main" id="{1F0037AE-20A4-F627-244D-F8084A55E21E}"/>
              </a:ext>
            </a:extLst>
          </p:cNvPr>
          <p:cNvSpPr txBox="1"/>
          <p:nvPr/>
        </p:nvSpPr>
        <p:spPr>
          <a:xfrm>
            <a:off x="5208372" y="4093162"/>
            <a:ext cx="1606052" cy="369332"/>
          </a:xfrm>
          <a:prstGeom prst="rect">
            <a:avLst/>
          </a:prstGeom>
          <a:noFill/>
        </p:spPr>
        <p:txBody>
          <a:bodyPr wrap="square" rtlCol="0">
            <a:spAutoFit/>
          </a:bodyPr>
          <a:lstStyle/>
          <a:p>
            <a:r>
              <a:rPr lang="de-DE" sz="900" dirty="0"/>
              <a:t>[Diel &amp; Lewis (2024), Computers in Human </a:t>
            </a:r>
            <a:r>
              <a:rPr lang="de-DE" sz="900" dirty="0" err="1"/>
              <a:t>Behavior</a:t>
            </a:r>
            <a:r>
              <a:rPr lang="de-DE" sz="900" dirty="0"/>
              <a:t>]</a:t>
            </a:r>
          </a:p>
        </p:txBody>
      </p:sp>
      <p:pic>
        <p:nvPicPr>
          <p:cNvPr id="7" name="Grafik 6">
            <a:extLst>
              <a:ext uri="{FF2B5EF4-FFF2-40B4-BE49-F238E27FC236}">
                <a16:creationId xmlns:a16="http://schemas.microsoft.com/office/drawing/2014/main" id="{AA45E3F9-C2FB-7449-6145-CD0C5FF150AE}"/>
              </a:ext>
            </a:extLst>
          </p:cNvPr>
          <p:cNvPicPr>
            <a:picLocks noChangeAspect="1"/>
          </p:cNvPicPr>
          <p:nvPr/>
        </p:nvPicPr>
        <p:blipFill>
          <a:blip r:embed="rId3"/>
          <a:stretch>
            <a:fillRect/>
          </a:stretch>
        </p:blipFill>
        <p:spPr>
          <a:xfrm>
            <a:off x="555263" y="1068646"/>
            <a:ext cx="2218970" cy="1409698"/>
          </a:xfrm>
          <a:prstGeom prst="rect">
            <a:avLst/>
          </a:prstGeom>
        </p:spPr>
      </p:pic>
      <p:pic>
        <p:nvPicPr>
          <p:cNvPr id="10" name="Grafik 9">
            <a:extLst>
              <a:ext uri="{FF2B5EF4-FFF2-40B4-BE49-F238E27FC236}">
                <a16:creationId xmlns:a16="http://schemas.microsoft.com/office/drawing/2014/main" id="{5F4BFDD4-9D76-188F-F17B-4C65324D44D0}"/>
              </a:ext>
            </a:extLst>
          </p:cNvPr>
          <p:cNvPicPr>
            <a:picLocks noChangeAspect="1"/>
          </p:cNvPicPr>
          <p:nvPr/>
        </p:nvPicPr>
        <p:blipFill>
          <a:blip r:embed="rId4"/>
          <a:stretch>
            <a:fillRect/>
          </a:stretch>
        </p:blipFill>
        <p:spPr>
          <a:xfrm>
            <a:off x="555263" y="2745541"/>
            <a:ext cx="2218970" cy="1459676"/>
          </a:xfrm>
          <a:prstGeom prst="rect">
            <a:avLst/>
          </a:prstGeom>
        </p:spPr>
      </p:pic>
      <p:pic>
        <p:nvPicPr>
          <p:cNvPr id="12" name="Grafik 11">
            <a:extLst>
              <a:ext uri="{FF2B5EF4-FFF2-40B4-BE49-F238E27FC236}">
                <a16:creationId xmlns:a16="http://schemas.microsoft.com/office/drawing/2014/main" id="{51DABACA-894F-D591-4D30-78F166998140}"/>
              </a:ext>
            </a:extLst>
          </p:cNvPr>
          <p:cNvPicPr>
            <a:picLocks noChangeAspect="1"/>
          </p:cNvPicPr>
          <p:nvPr/>
        </p:nvPicPr>
        <p:blipFill>
          <a:blip r:embed="rId5"/>
          <a:stretch>
            <a:fillRect/>
          </a:stretch>
        </p:blipFill>
        <p:spPr>
          <a:xfrm>
            <a:off x="3027370" y="2585024"/>
            <a:ext cx="1927864" cy="1855795"/>
          </a:xfrm>
          <a:prstGeom prst="rect">
            <a:avLst/>
          </a:prstGeom>
        </p:spPr>
      </p:pic>
      <p:pic>
        <p:nvPicPr>
          <p:cNvPr id="14" name="Grafik 13">
            <a:extLst>
              <a:ext uri="{FF2B5EF4-FFF2-40B4-BE49-F238E27FC236}">
                <a16:creationId xmlns:a16="http://schemas.microsoft.com/office/drawing/2014/main" id="{79AD3DCB-E2E3-FA2E-3CA4-A5B4D2E45E54}"/>
              </a:ext>
            </a:extLst>
          </p:cNvPr>
          <p:cNvPicPr>
            <a:picLocks noChangeAspect="1"/>
          </p:cNvPicPr>
          <p:nvPr/>
        </p:nvPicPr>
        <p:blipFill>
          <a:blip r:embed="rId6"/>
          <a:stretch>
            <a:fillRect/>
          </a:stretch>
        </p:blipFill>
        <p:spPr>
          <a:xfrm>
            <a:off x="3027370" y="680604"/>
            <a:ext cx="1926868" cy="1904420"/>
          </a:xfrm>
          <a:prstGeom prst="rect">
            <a:avLst/>
          </a:prstGeom>
        </p:spPr>
      </p:pic>
    </p:spTree>
    <p:extLst>
      <p:ext uri="{BB962C8B-B14F-4D97-AF65-F5344CB8AC3E}">
        <p14:creationId xmlns:p14="http://schemas.microsoft.com/office/powerpoint/2010/main" val="281665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1" y="3033280"/>
            <a:ext cx="5998907"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79025"/>
            <a:ext cx="5104318" cy="530915"/>
          </a:xfrm>
          <a:prstGeom prst="rect">
            <a:avLst/>
          </a:prstGeom>
          <a:noFill/>
        </p:spPr>
        <p:txBody>
          <a:bodyPr wrap="square" lIns="0" tIns="0" rIns="0" bIns="0" rtlCol="0">
            <a:noAutofit/>
          </a:bodyPr>
          <a:lstStyle/>
          <a:p>
            <a:r>
              <a:rPr lang="en-US" sz="1600" dirty="0"/>
              <a:t>Insufficient anchoring in voice perception theory</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348017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(Lacking) interconnectivity of voice naturalness research</a:t>
            </a:r>
          </a:p>
        </p:txBody>
      </p:sp>
      <p:pic>
        <p:nvPicPr>
          <p:cNvPr id="5" name="Grafik 4">
            <a:extLst>
              <a:ext uri="{FF2B5EF4-FFF2-40B4-BE49-F238E27FC236}">
                <a16:creationId xmlns:a16="http://schemas.microsoft.com/office/drawing/2014/main" id="{28ED15B1-ADF8-13F8-AD59-56F9D787866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897" y="725288"/>
            <a:ext cx="5222760" cy="3692924"/>
          </a:xfrm>
          <a:prstGeom prst="rect">
            <a:avLst/>
          </a:prstGeom>
        </p:spPr>
      </p:pic>
      <p:sp>
        <p:nvSpPr>
          <p:cNvPr id="3" name="Textfeld 2">
            <a:extLst>
              <a:ext uri="{FF2B5EF4-FFF2-40B4-BE49-F238E27FC236}">
                <a16:creationId xmlns:a16="http://schemas.microsoft.com/office/drawing/2014/main" id="{81E5908D-4892-0146-19A7-FC1DDD6EBAE5}"/>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5671039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AF3D6-CF10-D79A-AA95-3EECA34CD8D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7BA180D5-980C-01A6-3963-259705873A1C}"/>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9E4D4131-9BE1-665B-B3C2-DA68EFD2757F}"/>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4D96646D-E5D0-17E4-3E39-C2C9454807FD}"/>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Rooting voice naturalness in voice processing theory</a:t>
            </a:r>
          </a:p>
        </p:txBody>
      </p:sp>
      <p:pic>
        <p:nvPicPr>
          <p:cNvPr id="10" name="Grafik 9" descr="Ein Bild, das Text, Screenshot, Schrift, Electric Blue (Farbe) enthält.&#10;&#10;Automatisch generierte Beschreibung">
            <a:extLst>
              <a:ext uri="{FF2B5EF4-FFF2-40B4-BE49-F238E27FC236}">
                <a16:creationId xmlns:a16="http://schemas.microsoft.com/office/drawing/2014/main" id="{0AC8521C-5EF4-CADF-B5E0-76F74AEA148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1667" y="1594866"/>
            <a:ext cx="6074665" cy="1953768"/>
          </a:xfrm>
          <a:prstGeom prst="rect">
            <a:avLst/>
          </a:prstGeom>
        </p:spPr>
      </p:pic>
      <p:sp>
        <p:nvSpPr>
          <p:cNvPr id="3" name="Textfeld 2">
            <a:extLst>
              <a:ext uri="{FF2B5EF4-FFF2-40B4-BE49-F238E27FC236}">
                <a16:creationId xmlns:a16="http://schemas.microsoft.com/office/drawing/2014/main" id="{7D99E75E-2E87-0B22-8D3A-D475DC2EB23A}"/>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3044823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D1DC4A-4115-44AD-88D0-71C73B02AC8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20399F53-FDA3-63A0-CAC3-49B5A0117E7E}"/>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DFFCECCC-6859-04F3-1C27-E379B949E23F}"/>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Practical recommendations for voice naturalness research(</a:t>
            </a:r>
            <a:r>
              <a:rPr lang="en-US" sz="1500" dirty="0" err="1"/>
              <a:t>ers</a:t>
            </a:r>
            <a:r>
              <a:rPr lang="en-US" sz="1500" dirty="0"/>
              <a:t>), regarding</a:t>
            </a:r>
          </a:p>
        </p:txBody>
      </p:sp>
      <p:sp>
        <p:nvSpPr>
          <p:cNvPr id="6" name="Textplatzhalter 5">
            <a:extLst>
              <a:ext uri="{FF2B5EF4-FFF2-40B4-BE49-F238E27FC236}">
                <a16:creationId xmlns:a16="http://schemas.microsoft.com/office/drawing/2014/main" id="{83C05C71-BF77-C6BE-BDD6-7C752FEEE73B}"/>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42C8E3B2-0B80-0BF9-ADB6-719968508CBE}"/>
              </a:ext>
            </a:extLst>
          </p:cNvPr>
          <p:cNvSpPr txBox="1"/>
          <p:nvPr/>
        </p:nvSpPr>
        <p:spPr>
          <a:xfrm>
            <a:off x="340096" y="961697"/>
            <a:ext cx="6305070" cy="954107"/>
          </a:xfrm>
          <a:prstGeom prst="rect">
            <a:avLst/>
          </a:prstGeom>
          <a:noFill/>
        </p:spPr>
        <p:txBody>
          <a:bodyPr wrap="square" rtlCol="0">
            <a:spAutoFit/>
          </a:bodyPr>
          <a:lstStyle/>
          <a:p>
            <a:pPr marL="342900" indent="-342900">
              <a:buFont typeface="+mj-lt"/>
              <a:buAutoNum type="arabicParenBoth"/>
            </a:pPr>
            <a:r>
              <a:rPr lang="en-US" sz="1400" b="1" dirty="0"/>
              <a:t>Conceptual </a:t>
            </a:r>
            <a:r>
              <a:rPr lang="en-US" sz="1400" b="1" dirty="0" err="1"/>
              <a:t>underspecification</a:t>
            </a:r>
            <a:endParaRPr lang="en-US" sz="1400" b="1" dirty="0"/>
          </a:p>
          <a:p>
            <a:pPr marL="342900" indent="-342900">
              <a:buFont typeface="+mj-lt"/>
              <a:buAutoNum type="arabicParenBoth"/>
            </a:pPr>
            <a:r>
              <a:rPr lang="en-US" sz="1400" dirty="0"/>
              <a:t>Inconsistent operationalization</a:t>
            </a:r>
          </a:p>
          <a:p>
            <a:pPr marL="342900" indent="-342900">
              <a:buFont typeface="+mj-lt"/>
              <a:buAutoNum type="arabicParenBoth"/>
            </a:pPr>
            <a:r>
              <a:rPr lang="en-US" sz="1400" b="1" dirty="0"/>
              <a:t>Lack of exchange between different research domains</a:t>
            </a:r>
          </a:p>
          <a:p>
            <a:pPr marL="342900" indent="-342900">
              <a:buFont typeface="+mj-lt"/>
              <a:buAutoNum type="arabicParenBoth"/>
            </a:pPr>
            <a:r>
              <a:rPr lang="en-US" sz="1400" b="1" dirty="0"/>
              <a:t>Insufficient anchoring in voice perception theory</a:t>
            </a:r>
          </a:p>
        </p:txBody>
      </p:sp>
      <p:sp>
        <p:nvSpPr>
          <p:cNvPr id="7" name="Textfeld 6">
            <a:extLst>
              <a:ext uri="{FF2B5EF4-FFF2-40B4-BE49-F238E27FC236}">
                <a16:creationId xmlns:a16="http://schemas.microsoft.com/office/drawing/2014/main" id="{FD65CA13-2573-5574-2588-541F4372410A}"/>
              </a:ext>
            </a:extLst>
          </p:cNvPr>
          <p:cNvSpPr txBox="1"/>
          <p:nvPr/>
        </p:nvSpPr>
        <p:spPr>
          <a:xfrm>
            <a:off x="340096" y="2258926"/>
            <a:ext cx="6305070" cy="2246769"/>
          </a:xfrm>
          <a:prstGeom prst="rect">
            <a:avLst/>
          </a:prstGeom>
          <a:noFill/>
        </p:spPr>
        <p:txBody>
          <a:bodyPr wrap="square" rtlCol="0">
            <a:spAutoFit/>
          </a:bodyPr>
          <a:lstStyle/>
          <a:p>
            <a:pPr marL="285750" indent="-285750">
              <a:buFont typeface="Wingdings" panose="05000000000000000000" pitchFamily="2" charset="2"/>
              <a:buChar char="Ø"/>
            </a:pPr>
            <a:r>
              <a:rPr lang="de-DE" sz="1400" dirty="0" err="1"/>
              <a:t>Offer</a:t>
            </a:r>
            <a:r>
              <a:rPr lang="de-DE" sz="1400" dirty="0"/>
              <a:t> a </a:t>
            </a:r>
            <a:r>
              <a:rPr lang="de-DE" sz="1400" dirty="0" err="1"/>
              <a:t>concise</a:t>
            </a:r>
            <a:r>
              <a:rPr lang="de-DE" sz="1400" dirty="0"/>
              <a:t> </a:t>
            </a:r>
            <a:r>
              <a:rPr lang="de-DE" sz="1400" dirty="0" err="1"/>
              <a:t>definition</a:t>
            </a:r>
            <a:r>
              <a:rPr lang="de-DE" sz="1400" dirty="0"/>
              <a:t> </a:t>
            </a:r>
            <a:r>
              <a:rPr lang="de-DE" sz="1400" dirty="0" err="1"/>
              <a:t>of</a:t>
            </a:r>
            <a:r>
              <a:rPr lang="de-DE" sz="1400" dirty="0"/>
              <a:t> </a:t>
            </a:r>
            <a:r>
              <a:rPr lang="de-DE" sz="1400" dirty="0" err="1"/>
              <a:t>voice</a:t>
            </a:r>
            <a:r>
              <a:rPr lang="de-DE" sz="1400" dirty="0"/>
              <a:t> </a:t>
            </a:r>
            <a:r>
              <a:rPr lang="de-DE" sz="1400" dirty="0" err="1"/>
              <a:t>naturalness</a:t>
            </a:r>
            <a:r>
              <a:rPr lang="de-DE" sz="1400" dirty="0"/>
              <a:t> (</a:t>
            </a:r>
            <a:r>
              <a:rPr lang="de-DE" sz="1400" dirty="0" err="1"/>
              <a:t>to</a:t>
            </a:r>
            <a:r>
              <a:rPr lang="de-DE" sz="1400" dirty="0"/>
              <a:t> </a:t>
            </a:r>
            <a:r>
              <a:rPr lang="de-DE" sz="1400" dirty="0" err="1"/>
              <a:t>both</a:t>
            </a:r>
            <a:r>
              <a:rPr lang="de-DE" sz="1400" dirty="0"/>
              <a:t> </a:t>
            </a:r>
            <a:r>
              <a:rPr lang="de-DE" sz="1400" dirty="0" err="1"/>
              <a:t>participants</a:t>
            </a:r>
            <a:r>
              <a:rPr lang="de-DE" sz="1400" dirty="0"/>
              <a:t> and </a:t>
            </a:r>
            <a:r>
              <a:rPr lang="de-DE" sz="1400" dirty="0" err="1"/>
              <a:t>readers</a:t>
            </a:r>
            <a:r>
              <a:rPr lang="de-DE" sz="1400" dirty="0"/>
              <a:t>).</a:t>
            </a:r>
          </a:p>
          <a:p>
            <a:pPr marL="285750" indent="-285750">
              <a:buFont typeface="Wingdings" panose="05000000000000000000" pitchFamily="2" charset="2"/>
              <a:buChar char="Ø"/>
            </a:pPr>
            <a:r>
              <a:rPr lang="de-DE" sz="1400" dirty="0"/>
              <a:t>Use </a:t>
            </a:r>
            <a:r>
              <a:rPr lang="en-US" sz="1400" dirty="0"/>
              <a:t>consistent keywords to make research findable</a:t>
            </a:r>
          </a:p>
          <a:p>
            <a:pPr marL="285750" indent="-285750">
              <a:buFont typeface="Wingdings" panose="05000000000000000000" pitchFamily="2" charset="2"/>
              <a:buChar char="Ø"/>
            </a:pPr>
            <a:r>
              <a:rPr lang="en-US" sz="1400" dirty="0"/>
              <a:t>Fully report methodological details, ideally with stimulus examples</a:t>
            </a:r>
          </a:p>
          <a:p>
            <a:pPr marL="285750" indent="-285750">
              <a:buFont typeface="Wingdings" panose="05000000000000000000" pitchFamily="2" charset="2"/>
              <a:buChar char="Ø"/>
            </a:pPr>
            <a:r>
              <a:rPr lang="en-US" sz="1400" dirty="0"/>
              <a:t>Communicate findings inclusively enough for diverse readerships</a:t>
            </a:r>
          </a:p>
          <a:p>
            <a:pPr marL="285750" indent="-285750">
              <a:buFont typeface="Wingdings" panose="05000000000000000000" pitchFamily="2" charset="2"/>
              <a:buChar char="Ø"/>
            </a:pPr>
            <a:r>
              <a:rPr lang="en-US" sz="1400" dirty="0"/>
              <a:t>Link research to current insights in voice perception theory and a broader multimodal context</a:t>
            </a:r>
          </a:p>
          <a:p>
            <a:pPr marL="285750" indent="-285750">
              <a:buFont typeface="Wingdings" panose="05000000000000000000" pitchFamily="2" charset="2"/>
              <a:buChar char="Ø"/>
            </a:pPr>
            <a:r>
              <a:rPr lang="en-US" sz="1400" dirty="0"/>
              <a:t>Quantify naturalness, whenever it could have important implications for ecological validity of the stimulus material, even when naturalness is not the primary focus of the study.</a:t>
            </a:r>
          </a:p>
          <a:p>
            <a:pPr marL="285750" indent="-285750">
              <a:buFont typeface="Wingdings" panose="05000000000000000000" pitchFamily="2" charset="2"/>
              <a:buChar char="Ø"/>
            </a:pPr>
            <a:endParaRPr lang="en-US" sz="1400" dirty="0"/>
          </a:p>
        </p:txBody>
      </p:sp>
    </p:spTree>
    <p:extLst>
      <p:ext uri="{BB962C8B-B14F-4D97-AF65-F5344CB8AC3E}">
        <p14:creationId xmlns:p14="http://schemas.microsoft.com/office/powerpoint/2010/main" val="358614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8" name="Textfeld 7">
            <a:extLst>
              <a:ext uri="{FF2B5EF4-FFF2-40B4-BE49-F238E27FC236}">
                <a16:creationId xmlns:a16="http://schemas.microsoft.com/office/drawing/2014/main" id="{D188386C-BE9F-4DB6-AF4B-5957C229F500}"/>
              </a:ext>
            </a:extLst>
          </p:cNvPr>
          <p:cNvSpPr txBox="1"/>
          <p:nvPr/>
        </p:nvSpPr>
        <p:spPr>
          <a:xfrm>
            <a:off x="340095" y="398809"/>
            <a:ext cx="4868277"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Including the multimodal perspective</a:t>
            </a:r>
          </a:p>
        </p:txBody>
      </p:sp>
      <p:pic>
        <p:nvPicPr>
          <p:cNvPr id="5" name="Grafik 4">
            <a:extLst>
              <a:ext uri="{FF2B5EF4-FFF2-40B4-BE49-F238E27FC236}">
                <a16:creationId xmlns:a16="http://schemas.microsoft.com/office/drawing/2014/main" id="{30F916AE-40CC-407D-AC87-E3F66D4B65F1}"/>
              </a:ext>
            </a:extLst>
          </p:cNvPr>
          <p:cNvPicPr>
            <a:picLocks noChangeAspect="1"/>
          </p:cNvPicPr>
          <p:nvPr/>
        </p:nvPicPr>
        <p:blipFill>
          <a:blip r:embed="rId3"/>
          <a:stretch>
            <a:fillRect/>
          </a:stretch>
        </p:blipFill>
        <p:spPr>
          <a:xfrm>
            <a:off x="340095" y="1184609"/>
            <a:ext cx="5864872" cy="2397791"/>
          </a:xfrm>
          <a:prstGeom prst="rect">
            <a:avLst/>
          </a:prstGeom>
          <a:ln>
            <a:solidFill>
              <a:schemeClr val="tx1"/>
            </a:solidFill>
          </a:ln>
        </p:spPr>
      </p:pic>
      <p:sp>
        <p:nvSpPr>
          <p:cNvPr id="10" name="Textfeld 9">
            <a:extLst>
              <a:ext uri="{FF2B5EF4-FFF2-40B4-BE49-F238E27FC236}">
                <a16:creationId xmlns:a16="http://schemas.microsoft.com/office/drawing/2014/main" id="{C6A0F9D7-8A1E-4570-BE1E-311A671BE4F8}"/>
              </a:ext>
            </a:extLst>
          </p:cNvPr>
          <p:cNvSpPr txBox="1"/>
          <p:nvPr/>
        </p:nvSpPr>
        <p:spPr>
          <a:xfrm>
            <a:off x="5827297" y="3539441"/>
            <a:ext cx="486030" cy="276999"/>
          </a:xfrm>
          <a:prstGeom prst="rect">
            <a:avLst/>
          </a:prstGeom>
          <a:noFill/>
        </p:spPr>
        <p:txBody>
          <a:bodyPr wrap="none" rtlCol="0">
            <a:spAutoFit/>
          </a:bodyPr>
          <a:lstStyle/>
          <a:p>
            <a:r>
              <a:rPr lang="en-US" sz="1200" dirty="0"/>
              <a:t>2023</a:t>
            </a:r>
          </a:p>
        </p:txBody>
      </p:sp>
    </p:spTree>
    <p:extLst>
      <p:ext uri="{BB962C8B-B14F-4D97-AF65-F5344CB8AC3E}">
        <p14:creationId xmlns:p14="http://schemas.microsoft.com/office/powerpoint/2010/main" val="3194477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FF498E12-506F-466B-111A-9D919507D08E}"/>
              </a:ext>
            </a:extLst>
          </p:cNvPr>
          <p:cNvSpPr>
            <a:spLocks noGrp="1"/>
          </p:cNvSpPr>
          <p:nvPr>
            <p:ph type="body" sz="quarter" idx="11"/>
          </p:nvPr>
        </p:nvSpPr>
        <p:spPr/>
        <p:txBody>
          <a:bodyPr/>
          <a:lstStyle/>
          <a:p>
            <a:endParaRPr lang="en-US"/>
          </a:p>
        </p:txBody>
      </p:sp>
      <p:cxnSp>
        <p:nvCxnSpPr>
          <p:cNvPr id="4" name="Gerade Verbindung 9">
            <a:extLst>
              <a:ext uri="{FF2B5EF4-FFF2-40B4-BE49-F238E27FC236}">
                <a16:creationId xmlns:a16="http://schemas.microsoft.com/office/drawing/2014/main" id="{F8B87183-45DE-1556-5E42-7AC8FD85D113}"/>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feld 4">
            <a:extLst>
              <a:ext uri="{FF2B5EF4-FFF2-40B4-BE49-F238E27FC236}">
                <a16:creationId xmlns:a16="http://schemas.microsoft.com/office/drawing/2014/main" id="{7F30C240-2BFB-17AD-E8A6-1A42218FF330}"/>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Who of you…</a:t>
            </a:r>
          </a:p>
        </p:txBody>
      </p:sp>
      <p:sp>
        <p:nvSpPr>
          <p:cNvPr id="6" name="Textfeld 5">
            <a:extLst>
              <a:ext uri="{FF2B5EF4-FFF2-40B4-BE49-F238E27FC236}">
                <a16:creationId xmlns:a16="http://schemas.microsoft.com/office/drawing/2014/main" id="{FC016DDB-3A5C-9FD4-D109-DDCBDB0EF8C4}"/>
              </a:ext>
            </a:extLst>
          </p:cNvPr>
          <p:cNvSpPr txBox="1"/>
          <p:nvPr/>
        </p:nvSpPr>
        <p:spPr>
          <a:xfrm>
            <a:off x="340096" y="961697"/>
            <a:ext cx="6305070" cy="3785652"/>
          </a:xfrm>
          <a:prstGeom prst="rect">
            <a:avLst/>
          </a:prstGeom>
          <a:noFill/>
        </p:spPr>
        <p:txBody>
          <a:bodyPr wrap="square" rtlCol="0">
            <a:spAutoFit/>
          </a:bodyPr>
          <a:lstStyle/>
          <a:p>
            <a:endParaRPr lang="de-DE" sz="1400" dirty="0"/>
          </a:p>
          <a:p>
            <a:r>
              <a:rPr lang="de-DE" sz="1400" dirty="0"/>
              <a:t>…</a:t>
            </a:r>
            <a:r>
              <a:rPr lang="de-DE" sz="1400" dirty="0" err="1"/>
              <a:t>owns</a:t>
            </a:r>
            <a:r>
              <a:rPr lang="de-DE" sz="1400" dirty="0"/>
              <a:t> a smart </a:t>
            </a:r>
            <a:r>
              <a:rPr lang="de-DE" sz="1400" dirty="0" err="1"/>
              <a:t>home</a:t>
            </a:r>
            <a:r>
              <a:rPr lang="de-DE" sz="1400" dirty="0"/>
              <a:t> </a:t>
            </a:r>
            <a:r>
              <a:rPr lang="de-DE" sz="1400" dirty="0" err="1"/>
              <a:t>device</a:t>
            </a:r>
            <a:r>
              <a:rPr lang="de-DE" sz="1400" dirty="0"/>
              <a:t> </a:t>
            </a:r>
            <a:r>
              <a:rPr lang="de-DE" sz="1400" dirty="0" err="1"/>
              <a:t>with</a:t>
            </a:r>
            <a:r>
              <a:rPr lang="de-DE" sz="1400" dirty="0"/>
              <a:t> a </a:t>
            </a:r>
            <a:r>
              <a:rPr lang="de-DE" sz="1400" dirty="0" err="1"/>
              <a:t>voice</a:t>
            </a:r>
            <a:r>
              <a:rPr lang="de-DE" sz="1400" dirty="0"/>
              <a:t> </a:t>
            </a:r>
            <a:r>
              <a:rPr lang="de-DE" sz="1400" dirty="0" err="1"/>
              <a:t>assistant</a:t>
            </a:r>
            <a:r>
              <a:rPr lang="de-DE" sz="1400" dirty="0"/>
              <a:t>?</a:t>
            </a:r>
          </a:p>
          <a:p>
            <a:endParaRPr lang="de-DE" sz="1400" dirty="0"/>
          </a:p>
          <a:p>
            <a:r>
              <a:rPr lang="de-DE" sz="1400" dirty="0"/>
              <a:t>… </a:t>
            </a:r>
            <a:r>
              <a:rPr lang="de-DE" sz="1400" dirty="0" err="1"/>
              <a:t>almost</a:t>
            </a:r>
            <a:r>
              <a:rPr lang="de-DE" sz="1400" dirty="0"/>
              <a:t> lost </a:t>
            </a:r>
            <a:r>
              <a:rPr lang="de-DE" sz="1400" dirty="0" err="1"/>
              <a:t>their</a:t>
            </a:r>
            <a:r>
              <a:rPr lang="de-DE" sz="1400" dirty="0"/>
              <a:t> </a:t>
            </a:r>
            <a:r>
              <a:rPr lang="de-DE" sz="1400" dirty="0" err="1"/>
              <a:t>temper</a:t>
            </a:r>
            <a:r>
              <a:rPr lang="de-DE" sz="1400" dirty="0"/>
              <a:t> </a:t>
            </a:r>
            <a:r>
              <a:rPr lang="de-DE" sz="1400" dirty="0" err="1"/>
              <a:t>while</a:t>
            </a:r>
            <a:r>
              <a:rPr lang="de-DE" sz="1400" dirty="0"/>
              <a:t> </a:t>
            </a:r>
            <a:r>
              <a:rPr lang="de-DE" sz="1400" dirty="0" err="1"/>
              <a:t>trying</a:t>
            </a:r>
            <a:r>
              <a:rPr lang="de-DE" sz="1400" dirty="0"/>
              <a:t> </a:t>
            </a:r>
            <a:r>
              <a:rPr lang="de-DE" sz="1400" dirty="0" err="1"/>
              <a:t>to</a:t>
            </a:r>
            <a:r>
              <a:rPr lang="de-DE" sz="1400" dirty="0"/>
              <a:t> </a:t>
            </a:r>
            <a:r>
              <a:rPr lang="de-DE" sz="1400" dirty="0" err="1"/>
              <a:t>communicate</a:t>
            </a:r>
            <a:r>
              <a:rPr lang="de-DE" sz="1400" dirty="0"/>
              <a:t> </a:t>
            </a:r>
            <a:r>
              <a:rPr lang="de-DE" sz="1400" dirty="0" err="1"/>
              <a:t>with</a:t>
            </a:r>
            <a:r>
              <a:rPr lang="de-DE" sz="1400" dirty="0"/>
              <a:t> a </a:t>
            </a:r>
            <a:r>
              <a:rPr lang="de-DE" sz="1400" dirty="0" err="1"/>
              <a:t>synthetic</a:t>
            </a:r>
            <a:r>
              <a:rPr lang="de-DE" sz="1400" dirty="0"/>
              <a:t> </a:t>
            </a:r>
            <a:r>
              <a:rPr lang="de-DE" sz="1400" dirty="0" err="1"/>
              <a:t>voice</a:t>
            </a:r>
            <a:r>
              <a:rPr lang="de-DE" sz="1400" dirty="0"/>
              <a:t> </a:t>
            </a:r>
            <a:r>
              <a:rPr lang="de-DE" sz="1400" dirty="0" err="1"/>
              <a:t>assistent</a:t>
            </a:r>
            <a:r>
              <a:rPr lang="de-DE" sz="1400" dirty="0"/>
              <a:t> in a </a:t>
            </a:r>
            <a:r>
              <a:rPr lang="de-DE" sz="1400" dirty="0" err="1"/>
              <a:t>service</a:t>
            </a:r>
            <a:r>
              <a:rPr lang="de-DE" sz="1400" dirty="0"/>
              <a:t> </a:t>
            </a:r>
            <a:r>
              <a:rPr lang="de-DE" sz="1400" dirty="0" err="1"/>
              <a:t>hotline</a:t>
            </a:r>
            <a:r>
              <a:rPr lang="de-DE" sz="1400" dirty="0"/>
              <a:t>?</a:t>
            </a:r>
          </a:p>
          <a:p>
            <a:endParaRPr lang="de-DE" sz="1400" dirty="0"/>
          </a:p>
          <a:p>
            <a:r>
              <a:rPr lang="de-DE" sz="1400" dirty="0"/>
              <a:t>… </a:t>
            </a:r>
            <a:r>
              <a:rPr lang="de-DE" sz="1400" dirty="0" err="1"/>
              <a:t>suffered</a:t>
            </a:r>
            <a:r>
              <a:rPr lang="de-DE" sz="1400" dirty="0"/>
              <a:t> </a:t>
            </a:r>
            <a:r>
              <a:rPr lang="de-DE" sz="1400" dirty="0" err="1"/>
              <a:t>through</a:t>
            </a:r>
            <a:r>
              <a:rPr lang="de-DE" sz="1400" dirty="0"/>
              <a:t> a </a:t>
            </a:r>
            <a:r>
              <a:rPr lang="de-DE" sz="1400" dirty="0" err="1"/>
              <a:t>meeting</a:t>
            </a:r>
            <a:r>
              <a:rPr lang="de-DE" sz="1400" dirty="0"/>
              <a:t>/</a:t>
            </a:r>
            <a:r>
              <a:rPr lang="de-DE" sz="1400" dirty="0" err="1"/>
              <a:t>talk</a:t>
            </a:r>
            <a:r>
              <a:rPr lang="de-DE" sz="1400" dirty="0"/>
              <a:t> </a:t>
            </a:r>
            <a:r>
              <a:rPr lang="de-DE" sz="1400" dirty="0" err="1"/>
              <a:t>because</a:t>
            </a:r>
            <a:r>
              <a:rPr lang="de-DE" sz="1400" dirty="0"/>
              <a:t> </a:t>
            </a:r>
            <a:r>
              <a:rPr lang="de-DE" sz="1400" dirty="0" err="1"/>
              <a:t>the</a:t>
            </a:r>
            <a:r>
              <a:rPr lang="de-DE" sz="1400" dirty="0"/>
              <a:t> </a:t>
            </a:r>
            <a:r>
              <a:rPr lang="de-DE" sz="1400" dirty="0" err="1"/>
              <a:t>speaker</a:t>
            </a:r>
            <a:r>
              <a:rPr lang="de-DE" sz="1400" dirty="0"/>
              <a:t> </a:t>
            </a:r>
            <a:r>
              <a:rPr lang="de-DE" sz="1400" dirty="0" err="1"/>
              <a:t>had</a:t>
            </a:r>
            <a:r>
              <a:rPr lang="de-DE" sz="1400" dirty="0"/>
              <a:t> such a </a:t>
            </a:r>
            <a:r>
              <a:rPr lang="de-DE" sz="1400" dirty="0" err="1"/>
              <a:t>bad</a:t>
            </a:r>
            <a:r>
              <a:rPr lang="de-DE" sz="1400" dirty="0"/>
              <a:t> </a:t>
            </a:r>
            <a:r>
              <a:rPr lang="de-DE" sz="1400" dirty="0" err="1"/>
              <a:t>cold</a:t>
            </a:r>
            <a:r>
              <a:rPr lang="de-DE" sz="1400" dirty="0"/>
              <a:t> (</a:t>
            </a:r>
            <a:r>
              <a:rPr lang="de-DE" sz="1400" dirty="0" err="1"/>
              <a:t>or</a:t>
            </a:r>
            <a:r>
              <a:rPr lang="de-DE" sz="1400" dirty="0"/>
              <a:t> </a:t>
            </a:r>
            <a:r>
              <a:rPr lang="de-DE" sz="1400" dirty="0" err="1"/>
              <a:t>another</a:t>
            </a:r>
            <a:r>
              <a:rPr lang="de-DE" sz="1400" dirty="0"/>
              <a:t> type </a:t>
            </a:r>
            <a:r>
              <a:rPr lang="de-DE" sz="1400" dirty="0" err="1"/>
              <a:t>of</a:t>
            </a:r>
            <a:r>
              <a:rPr lang="de-DE" sz="1400" dirty="0"/>
              <a:t> </a:t>
            </a:r>
            <a:r>
              <a:rPr lang="de-DE" sz="1400" dirty="0" err="1"/>
              <a:t>voice</a:t>
            </a:r>
            <a:r>
              <a:rPr lang="de-DE" sz="1400" dirty="0"/>
              <a:t> </a:t>
            </a:r>
            <a:r>
              <a:rPr lang="de-DE" sz="1400" dirty="0" err="1"/>
              <a:t>condition</a:t>
            </a:r>
            <a:r>
              <a:rPr lang="de-DE" sz="1400" dirty="0"/>
              <a:t>) </a:t>
            </a:r>
            <a:r>
              <a:rPr lang="de-DE" sz="1400" dirty="0" err="1"/>
              <a:t>that</a:t>
            </a:r>
            <a:r>
              <a:rPr lang="de-DE" sz="1400" dirty="0"/>
              <a:t> </a:t>
            </a:r>
            <a:r>
              <a:rPr lang="de-DE" sz="1400" dirty="0" err="1"/>
              <a:t>it</a:t>
            </a:r>
            <a:r>
              <a:rPr lang="de-DE" sz="1400" dirty="0"/>
              <a:t> was </a:t>
            </a:r>
            <a:r>
              <a:rPr lang="de-DE" sz="1400" dirty="0" err="1"/>
              <a:t>almost</a:t>
            </a:r>
            <a:r>
              <a:rPr lang="de-DE" sz="1400" dirty="0"/>
              <a:t> </a:t>
            </a:r>
            <a:r>
              <a:rPr lang="de-DE" sz="1400" dirty="0" err="1"/>
              <a:t>painful</a:t>
            </a:r>
            <a:r>
              <a:rPr lang="de-DE" sz="1400" dirty="0"/>
              <a:t> </a:t>
            </a:r>
            <a:r>
              <a:rPr lang="de-DE" sz="1400" dirty="0" err="1"/>
              <a:t>to</a:t>
            </a:r>
            <a:r>
              <a:rPr lang="de-DE" sz="1400" dirty="0"/>
              <a:t> listen?</a:t>
            </a:r>
          </a:p>
          <a:p>
            <a:endParaRPr lang="de-DE" sz="1400" dirty="0"/>
          </a:p>
          <a:p>
            <a:r>
              <a:rPr lang="de-DE" sz="1400" dirty="0"/>
              <a:t>… </a:t>
            </a:r>
            <a:r>
              <a:rPr lang="de-DE" sz="1400" dirty="0" err="1"/>
              <a:t>played</a:t>
            </a:r>
            <a:r>
              <a:rPr lang="de-DE" sz="1400" dirty="0"/>
              <a:t> </a:t>
            </a:r>
            <a:r>
              <a:rPr lang="de-DE" sz="1400" dirty="0" err="1"/>
              <a:t>around</a:t>
            </a:r>
            <a:r>
              <a:rPr lang="de-DE" sz="1400" dirty="0"/>
              <a:t> </a:t>
            </a:r>
            <a:r>
              <a:rPr lang="de-DE" sz="1400" dirty="0" err="1"/>
              <a:t>with</a:t>
            </a:r>
            <a:r>
              <a:rPr lang="de-DE" sz="1400" dirty="0"/>
              <a:t> </a:t>
            </a:r>
            <a:r>
              <a:rPr lang="de-DE" sz="1400" dirty="0" err="1"/>
              <a:t>voice</a:t>
            </a:r>
            <a:r>
              <a:rPr lang="de-DE" sz="1400" dirty="0"/>
              <a:t> </a:t>
            </a:r>
            <a:r>
              <a:rPr lang="de-DE" sz="1400" dirty="0" err="1"/>
              <a:t>manipulation</a:t>
            </a:r>
            <a:r>
              <a:rPr lang="de-DE" sz="1400" dirty="0"/>
              <a:t> </a:t>
            </a:r>
            <a:r>
              <a:rPr lang="de-DE" sz="1400" dirty="0" err="1"/>
              <a:t>tools</a:t>
            </a:r>
            <a:r>
              <a:rPr lang="de-DE" sz="1400" dirty="0"/>
              <a:t> (like </a:t>
            </a:r>
            <a:r>
              <a:rPr lang="de-DE" sz="1400" dirty="0" err="1"/>
              <a:t>voice</a:t>
            </a:r>
            <a:r>
              <a:rPr lang="de-DE" sz="1400" dirty="0"/>
              <a:t> </a:t>
            </a:r>
            <a:r>
              <a:rPr lang="de-DE" sz="1400" dirty="0" err="1"/>
              <a:t>morphing</a:t>
            </a:r>
            <a:r>
              <a:rPr lang="de-DE" sz="1400" dirty="0"/>
              <a:t> </a:t>
            </a:r>
            <a:r>
              <a:rPr lang="de-DE" sz="1400" dirty="0" err="1"/>
              <a:t>or</a:t>
            </a:r>
            <a:r>
              <a:rPr lang="de-DE" sz="1400" dirty="0"/>
              <a:t> pitch </a:t>
            </a:r>
            <a:r>
              <a:rPr lang="de-DE" sz="1400" dirty="0" err="1"/>
              <a:t>transformation</a:t>
            </a:r>
            <a:r>
              <a:rPr lang="de-DE" sz="1400" dirty="0"/>
              <a:t>) and </a:t>
            </a:r>
            <a:r>
              <a:rPr lang="de-DE" sz="1400" dirty="0" err="1"/>
              <a:t>accidently</a:t>
            </a:r>
            <a:r>
              <a:rPr lang="de-DE" sz="1400" dirty="0"/>
              <a:t> </a:t>
            </a:r>
            <a:r>
              <a:rPr lang="de-DE" sz="1400" dirty="0" err="1"/>
              <a:t>ended</a:t>
            </a:r>
            <a:r>
              <a:rPr lang="de-DE" sz="1400" dirty="0"/>
              <a:t> </a:t>
            </a:r>
            <a:r>
              <a:rPr lang="de-DE" sz="1400" dirty="0" err="1"/>
              <a:t>up</a:t>
            </a:r>
            <a:r>
              <a:rPr lang="de-DE" sz="1400" dirty="0"/>
              <a:t> </a:t>
            </a:r>
            <a:r>
              <a:rPr lang="de-DE" sz="1400" dirty="0" err="1"/>
              <a:t>with</a:t>
            </a:r>
            <a:r>
              <a:rPr lang="de-DE" sz="1400" dirty="0"/>
              <a:t> </a:t>
            </a:r>
            <a:r>
              <a:rPr lang="de-DE" sz="1400" dirty="0" err="1"/>
              <a:t>some</a:t>
            </a:r>
            <a:r>
              <a:rPr lang="de-DE" sz="1400" dirty="0"/>
              <a:t> </a:t>
            </a:r>
            <a:r>
              <a:rPr lang="de-DE" sz="1400" dirty="0" err="1"/>
              <a:t>undesired</a:t>
            </a:r>
            <a:r>
              <a:rPr lang="de-DE" sz="1400" dirty="0"/>
              <a:t> </a:t>
            </a:r>
            <a:r>
              <a:rPr lang="de-DE" sz="1400" dirty="0" err="1"/>
              <a:t>artefacts</a:t>
            </a:r>
            <a:r>
              <a:rPr lang="de-DE" sz="1400" dirty="0"/>
              <a:t> in </a:t>
            </a:r>
            <a:r>
              <a:rPr lang="de-DE" sz="1400" dirty="0" err="1"/>
              <a:t>the</a:t>
            </a:r>
            <a:r>
              <a:rPr lang="de-DE" sz="1400" dirty="0"/>
              <a:t> </a:t>
            </a:r>
            <a:r>
              <a:rPr lang="de-DE" sz="1400" dirty="0" err="1"/>
              <a:t>vocal</a:t>
            </a:r>
            <a:r>
              <a:rPr lang="de-DE" sz="1400" dirty="0"/>
              <a:t> material?</a:t>
            </a:r>
            <a:endParaRPr lang="de-DE" dirty="0"/>
          </a:p>
          <a:p>
            <a:endParaRPr lang="de-DE" dirty="0"/>
          </a:p>
          <a:p>
            <a:endParaRPr lang="de-DE" dirty="0"/>
          </a:p>
          <a:p>
            <a:r>
              <a:rPr lang="de-DE" dirty="0"/>
              <a:t>-&gt; Naturalness in </a:t>
            </a:r>
            <a:r>
              <a:rPr lang="de-DE" dirty="0" err="1"/>
              <a:t>voices</a:t>
            </a:r>
            <a:endParaRPr lang="de-DE"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85019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D1DC4A-4115-44AD-88D0-71C73B02AC84}"/>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20399F53-FDA3-63A0-CAC3-49B5A0117E7E}"/>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DFFCECCC-6859-04F3-1C27-E379B949E23F}"/>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Take home messages</a:t>
            </a:r>
          </a:p>
        </p:txBody>
      </p:sp>
      <p:sp>
        <p:nvSpPr>
          <p:cNvPr id="6" name="Textplatzhalter 5">
            <a:extLst>
              <a:ext uri="{FF2B5EF4-FFF2-40B4-BE49-F238E27FC236}">
                <a16:creationId xmlns:a16="http://schemas.microsoft.com/office/drawing/2014/main" id="{83C05C71-BF77-C6BE-BDD6-7C752FEEE73B}"/>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FD65CA13-2573-5574-2588-541F4372410A}"/>
              </a:ext>
            </a:extLst>
          </p:cNvPr>
          <p:cNvSpPr txBox="1"/>
          <p:nvPr/>
        </p:nvSpPr>
        <p:spPr>
          <a:xfrm>
            <a:off x="276465" y="1123108"/>
            <a:ext cx="6305070" cy="2893100"/>
          </a:xfrm>
          <a:prstGeom prst="rect">
            <a:avLst/>
          </a:prstGeom>
          <a:noFill/>
        </p:spPr>
        <p:txBody>
          <a:bodyPr wrap="square" rtlCol="0">
            <a:spAutoFit/>
          </a:bodyPr>
          <a:lstStyle/>
          <a:p>
            <a:r>
              <a:rPr lang="de-DE" sz="1400" dirty="0" err="1"/>
              <a:t>Perceived</a:t>
            </a:r>
            <a:r>
              <a:rPr lang="de-DE" sz="1400" dirty="0"/>
              <a:t> </a:t>
            </a:r>
            <a:r>
              <a:rPr lang="de-DE" sz="1400" dirty="0" err="1"/>
              <a:t>naturalness</a:t>
            </a:r>
            <a:r>
              <a:rPr lang="de-DE" sz="1400" dirty="0"/>
              <a:t> </a:t>
            </a:r>
            <a:r>
              <a:rPr lang="de-DE" sz="1400" dirty="0" err="1"/>
              <a:t>is</a:t>
            </a:r>
            <a:r>
              <a:rPr lang="de-DE" sz="1400" dirty="0"/>
              <a:t> a </a:t>
            </a:r>
            <a:r>
              <a:rPr lang="de-DE" sz="1400" dirty="0" err="1"/>
              <a:t>voice</a:t>
            </a:r>
            <a:r>
              <a:rPr lang="de-DE" sz="1400" dirty="0"/>
              <a:t> feature </a:t>
            </a:r>
            <a:r>
              <a:rPr lang="de-DE" sz="1400" dirty="0" err="1"/>
              <a:t>we</a:t>
            </a:r>
            <a:r>
              <a:rPr lang="de-DE" sz="1400" dirty="0"/>
              <a:t> </a:t>
            </a:r>
            <a:r>
              <a:rPr lang="de-DE" sz="1400" dirty="0" err="1"/>
              <a:t>should</a:t>
            </a:r>
            <a:r>
              <a:rPr lang="de-DE" sz="1400" dirty="0"/>
              <a:t> </a:t>
            </a:r>
            <a:r>
              <a:rPr lang="de-DE" sz="1400" dirty="0" err="1"/>
              <a:t>study</a:t>
            </a:r>
            <a:r>
              <a:rPr lang="de-DE" sz="1400" dirty="0"/>
              <a:t> </a:t>
            </a:r>
            <a:r>
              <a:rPr lang="de-DE" sz="1400" dirty="0" err="1"/>
              <a:t>systematically</a:t>
            </a:r>
            <a:r>
              <a:rPr lang="de-DE" sz="1400" dirty="0"/>
              <a:t>.</a:t>
            </a:r>
          </a:p>
          <a:p>
            <a:endParaRPr lang="de-DE" sz="1400" dirty="0"/>
          </a:p>
          <a:p>
            <a:endParaRPr lang="de-DE" sz="1400" dirty="0"/>
          </a:p>
          <a:p>
            <a:r>
              <a:rPr lang="de-DE" sz="1400" dirty="0" err="1"/>
              <a:t>We</a:t>
            </a:r>
            <a:r>
              <a:rPr lang="de-DE" sz="1400" dirty="0"/>
              <a:t> </a:t>
            </a:r>
            <a:r>
              <a:rPr lang="de-DE" sz="1400" dirty="0" err="1"/>
              <a:t>propose</a:t>
            </a:r>
            <a:r>
              <a:rPr lang="de-DE" sz="1400" dirty="0"/>
              <a:t> a </a:t>
            </a:r>
            <a:r>
              <a:rPr lang="de-DE" sz="1400" dirty="0" err="1"/>
              <a:t>conceptual</a:t>
            </a:r>
            <a:r>
              <a:rPr lang="de-DE" sz="1400" dirty="0"/>
              <a:t> </a:t>
            </a:r>
            <a:r>
              <a:rPr lang="de-DE" sz="1400" dirty="0" err="1"/>
              <a:t>framework</a:t>
            </a:r>
            <a:r>
              <a:rPr lang="en-US" sz="1400" dirty="0"/>
              <a:t>: </a:t>
            </a:r>
          </a:p>
          <a:p>
            <a:r>
              <a:rPr lang="en-US" sz="1400" dirty="0"/>
              <a:t>		Deviation-based naturalness</a:t>
            </a:r>
          </a:p>
          <a:p>
            <a:r>
              <a:rPr lang="en-US" sz="1400" dirty="0"/>
              <a:t>		Human-likeness-based naturalness</a:t>
            </a:r>
          </a:p>
          <a:p>
            <a:endParaRPr lang="en-US" sz="1400" dirty="0"/>
          </a:p>
          <a:p>
            <a:endParaRPr lang="en-US" sz="1400" dirty="0"/>
          </a:p>
          <a:p>
            <a:r>
              <a:rPr lang="en-US" sz="1400" dirty="0"/>
              <a:t>For a more complete understanding of voice naturalness, we need to pool evidence from all the interdisciplinary literature. </a:t>
            </a:r>
          </a:p>
          <a:p>
            <a:endParaRPr lang="en-US" sz="1400" dirty="0"/>
          </a:p>
          <a:p>
            <a:endParaRPr lang="en-US" sz="1400" dirty="0"/>
          </a:p>
          <a:p>
            <a:r>
              <a:rPr lang="de-DE" sz="1400" dirty="0"/>
              <a:t>Research </a:t>
            </a:r>
            <a:r>
              <a:rPr lang="de-DE" sz="1400" dirty="0" err="1"/>
              <a:t>efforts</a:t>
            </a:r>
            <a:r>
              <a:rPr lang="de-DE" sz="1400" dirty="0"/>
              <a:t> on </a:t>
            </a:r>
            <a:r>
              <a:rPr lang="de-DE" sz="1400" dirty="0" err="1"/>
              <a:t>voice</a:t>
            </a:r>
            <a:r>
              <a:rPr lang="de-DE" sz="1400" dirty="0"/>
              <a:t> </a:t>
            </a:r>
            <a:r>
              <a:rPr lang="de-DE" sz="1400" dirty="0" err="1"/>
              <a:t>naturalness</a:t>
            </a:r>
            <a:r>
              <a:rPr lang="de-DE" sz="1400" dirty="0"/>
              <a:t> </a:t>
            </a:r>
            <a:r>
              <a:rPr lang="de-DE" sz="1400" dirty="0" err="1"/>
              <a:t>should</a:t>
            </a:r>
            <a:r>
              <a:rPr lang="de-DE" sz="1400" dirty="0"/>
              <a:t> </a:t>
            </a:r>
            <a:r>
              <a:rPr lang="de-DE" sz="1400" dirty="0" err="1"/>
              <a:t>be</a:t>
            </a:r>
            <a:r>
              <a:rPr lang="de-DE" sz="1400" dirty="0"/>
              <a:t> </a:t>
            </a:r>
            <a:r>
              <a:rPr lang="de-DE" sz="1400" dirty="0" err="1"/>
              <a:t>rooted</a:t>
            </a:r>
            <a:r>
              <a:rPr lang="de-DE" sz="1400" dirty="0"/>
              <a:t> in </a:t>
            </a:r>
            <a:r>
              <a:rPr lang="de-DE" sz="1400" dirty="0" err="1"/>
              <a:t>voice</a:t>
            </a:r>
            <a:r>
              <a:rPr lang="de-DE" sz="1400" dirty="0"/>
              <a:t> </a:t>
            </a:r>
            <a:r>
              <a:rPr lang="de-DE" sz="1400" dirty="0" err="1"/>
              <a:t>perception</a:t>
            </a:r>
            <a:r>
              <a:rPr lang="de-DE" sz="1400" dirty="0"/>
              <a:t> </a:t>
            </a:r>
            <a:r>
              <a:rPr lang="de-DE" sz="1400" dirty="0" err="1"/>
              <a:t>theory</a:t>
            </a:r>
            <a:r>
              <a:rPr lang="de-DE" sz="1400" dirty="0"/>
              <a:t>. </a:t>
            </a:r>
          </a:p>
        </p:txBody>
      </p:sp>
    </p:spTree>
    <p:extLst>
      <p:ext uri="{BB962C8B-B14F-4D97-AF65-F5344CB8AC3E}">
        <p14:creationId xmlns:p14="http://schemas.microsoft.com/office/powerpoint/2010/main" val="3198372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uppieren 10">
            <a:extLst>
              <a:ext uri="{FF2B5EF4-FFF2-40B4-BE49-F238E27FC236}">
                <a16:creationId xmlns:a16="http://schemas.microsoft.com/office/drawing/2014/main" id="{EB9EFDE1-D0FB-B407-A424-28A8135DF0C1}"/>
              </a:ext>
            </a:extLst>
          </p:cNvPr>
          <p:cNvGrpSpPr/>
          <p:nvPr/>
        </p:nvGrpSpPr>
        <p:grpSpPr>
          <a:xfrm>
            <a:off x="359622" y="3033280"/>
            <a:ext cx="3069378" cy="804503"/>
            <a:chOff x="359622" y="3033280"/>
            <a:chExt cx="3069378" cy="804503"/>
          </a:xfrm>
        </p:grpSpPr>
        <p:sp>
          <p:nvSpPr>
            <p:cNvPr id="5" name="Rechteck 4"/>
            <p:cNvSpPr/>
            <p:nvPr/>
          </p:nvSpPr>
          <p:spPr>
            <a:xfrm>
              <a:off x="359622" y="3033280"/>
              <a:ext cx="3069378"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 name="Textfeld 6"/>
            <p:cNvSpPr txBox="1"/>
            <p:nvPr/>
          </p:nvSpPr>
          <p:spPr>
            <a:xfrm>
              <a:off x="499471" y="3279025"/>
              <a:ext cx="2689499" cy="530915"/>
            </a:xfrm>
            <a:prstGeom prst="rect">
              <a:avLst/>
            </a:prstGeom>
            <a:noFill/>
          </p:spPr>
          <p:txBody>
            <a:bodyPr wrap="square" lIns="0" tIns="0" rIns="0" bIns="0" rtlCol="0">
              <a:noAutofit/>
            </a:bodyPr>
            <a:lstStyle/>
            <a:p>
              <a:r>
                <a:rPr lang="en-US" sz="1500" dirty="0">
                  <a:latin typeface="Palatino Linotype" panose="02040502050505030304" pitchFamily="18" charset="0"/>
                </a:rPr>
                <a:t>Thank you for your attention </a:t>
              </a:r>
              <a:r>
                <a:rPr lang="en-US" sz="1500" dirty="0">
                  <a:latin typeface="Palatino Linotype" panose="02040502050505030304" pitchFamily="18" charset="0"/>
                  <a:sym typeface="Wingdings" panose="05000000000000000000" pitchFamily="2" charset="2"/>
                </a:rPr>
                <a:t></a:t>
              </a:r>
              <a:endParaRPr lang="en-US" sz="1500" dirty="0">
                <a:latin typeface="Palatino Linotype" panose="02040502050505030304" pitchFamily="18" charset="0"/>
              </a:endParaRPr>
            </a:p>
          </p:txBody>
        </p:sp>
      </p:gr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pic>
        <p:nvPicPr>
          <p:cNvPr id="4" name="Grafik 3">
            <a:extLst>
              <a:ext uri="{FF2B5EF4-FFF2-40B4-BE49-F238E27FC236}">
                <a16:creationId xmlns:a16="http://schemas.microsoft.com/office/drawing/2014/main" id="{B1E223F2-ED84-8A6E-B393-720EABFEDB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969" y="417900"/>
            <a:ext cx="2608502" cy="1467282"/>
          </a:xfrm>
          <a:prstGeom prst="rect">
            <a:avLst/>
          </a:prstGeom>
        </p:spPr>
      </p:pic>
      <p:pic>
        <p:nvPicPr>
          <p:cNvPr id="9" name="Grafik 8">
            <a:extLst>
              <a:ext uri="{FF2B5EF4-FFF2-40B4-BE49-F238E27FC236}">
                <a16:creationId xmlns:a16="http://schemas.microsoft.com/office/drawing/2014/main" id="{23FE158B-071B-19DF-528F-476C3E7220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07194" y="417900"/>
            <a:ext cx="2608501" cy="1467282"/>
          </a:xfrm>
          <a:prstGeom prst="rect">
            <a:avLst/>
          </a:prstGeom>
        </p:spPr>
      </p:pic>
    </p:spTree>
    <p:extLst>
      <p:ext uri="{BB962C8B-B14F-4D97-AF65-F5344CB8AC3E}">
        <p14:creationId xmlns:p14="http://schemas.microsoft.com/office/powerpoint/2010/main" val="334464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Person Perception from Voices (PPV)</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pic>
        <p:nvPicPr>
          <p:cNvPr id="8" name="Grafik 7">
            <a:extLst>
              <a:ext uri="{FF2B5EF4-FFF2-40B4-BE49-F238E27FC236}">
                <a16:creationId xmlns:a16="http://schemas.microsoft.com/office/drawing/2014/main" id="{F1E16443-6563-D8EF-2502-1795F5C5A451}"/>
              </a:ext>
            </a:extLst>
          </p:cNvPr>
          <p:cNvPicPr>
            <a:picLocks noChangeAspect="1"/>
          </p:cNvPicPr>
          <p:nvPr/>
        </p:nvPicPr>
        <p:blipFill>
          <a:blip r:embed="rId3"/>
          <a:stretch>
            <a:fillRect/>
          </a:stretch>
        </p:blipFill>
        <p:spPr>
          <a:xfrm>
            <a:off x="221456" y="1012378"/>
            <a:ext cx="6415088" cy="3040678"/>
          </a:xfrm>
          <a:prstGeom prst="rect">
            <a:avLst/>
          </a:prstGeom>
        </p:spPr>
      </p:pic>
      <p:sp>
        <p:nvSpPr>
          <p:cNvPr id="5" name="Textfeld 4">
            <a:extLst>
              <a:ext uri="{FF2B5EF4-FFF2-40B4-BE49-F238E27FC236}">
                <a16:creationId xmlns:a16="http://schemas.microsoft.com/office/drawing/2014/main" id="{FBBCCB91-C694-E1DB-D69E-1ACFBCB66AAC}"/>
              </a:ext>
            </a:extLst>
          </p:cNvPr>
          <p:cNvSpPr txBox="1"/>
          <p:nvPr/>
        </p:nvSpPr>
        <p:spPr>
          <a:xfrm>
            <a:off x="3034862" y="2780382"/>
            <a:ext cx="788276" cy="230832"/>
          </a:xfrm>
          <a:prstGeom prst="rect">
            <a:avLst/>
          </a:prstGeom>
          <a:noFill/>
        </p:spPr>
        <p:txBody>
          <a:bodyPr wrap="square" rtlCol="0">
            <a:spAutoFit/>
          </a:bodyPr>
          <a:lstStyle/>
          <a:p>
            <a:r>
              <a:rPr lang="de-DE" sz="900" dirty="0">
                <a:highlight>
                  <a:srgbClr val="C0C0C0"/>
                </a:highlight>
              </a:rPr>
              <a:t>Naturalness</a:t>
            </a:r>
            <a:endParaRPr lang="en-US" sz="900" dirty="0">
              <a:highlight>
                <a:srgbClr val="C0C0C0"/>
              </a:highlight>
            </a:endParaRPr>
          </a:p>
        </p:txBody>
      </p:sp>
      <p:sp>
        <p:nvSpPr>
          <p:cNvPr id="7" name="Textfeld 6">
            <a:extLst>
              <a:ext uri="{FF2B5EF4-FFF2-40B4-BE49-F238E27FC236}">
                <a16:creationId xmlns:a16="http://schemas.microsoft.com/office/drawing/2014/main" id="{2B29EC58-CF60-4485-B05A-CF94C5313637}"/>
              </a:ext>
            </a:extLst>
          </p:cNvPr>
          <p:cNvSpPr txBox="1"/>
          <p:nvPr/>
        </p:nvSpPr>
        <p:spPr>
          <a:xfrm>
            <a:off x="4088238" y="4270997"/>
            <a:ext cx="2783134" cy="230832"/>
          </a:xfrm>
          <a:prstGeom prst="rect">
            <a:avLst/>
          </a:prstGeom>
          <a:noFill/>
        </p:spPr>
        <p:txBody>
          <a:bodyPr wrap="none" rtlCol="0">
            <a:spAutoFit/>
          </a:bodyPr>
          <a:lstStyle/>
          <a:p>
            <a:r>
              <a:rPr lang="de-DE" sz="900" dirty="0"/>
              <a:t>[</a:t>
            </a:r>
            <a:r>
              <a:rPr lang="de-DE" sz="900" dirty="0" err="1"/>
              <a:t>Lavan</a:t>
            </a:r>
            <a:r>
              <a:rPr lang="de-DE" sz="900" dirty="0"/>
              <a:t> &amp; </a:t>
            </a:r>
            <a:r>
              <a:rPr lang="de-DE" sz="900" dirty="0" err="1"/>
              <a:t>McGettigan</a:t>
            </a:r>
            <a:r>
              <a:rPr lang="de-DE" sz="900" dirty="0"/>
              <a:t> 2023, Communications </a:t>
            </a:r>
            <a:r>
              <a:rPr lang="de-DE" sz="900" dirty="0" err="1"/>
              <a:t>Psychology</a:t>
            </a:r>
            <a:r>
              <a:rPr lang="de-DE" sz="900" dirty="0"/>
              <a:t>]</a:t>
            </a:r>
          </a:p>
        </p:txBody>
      </p:sp>
    </p:spTree>
    <p:extLst>
      <p:ext uri="{BB962C8B-B14F-4D97-AF65-F5344CB8AC3E}">
        <p14:creationId xmlns:p14="http://schemas.microsoft.com/office/powerpoint/2010/main" val="214729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0263A-5B8B-9ADC-8C18-1814510F77BA}"/>
            </a:ext>
          </a:extLst>
        </p:cNvPr>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B765F709-7029-B078-88DF-C268665F39B3}"/>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C759641A-012E-94F6-ED8D-7169E802F00C}"/>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Our Motivation</a:t>
            </a:r>
          </a:p>
        </p:txBody>
      </p:sp>
      <p:sp>
        <p:nvSpPr>
          <p:cNvPr id="6" name="Textplatzhalter 5">
            <a:extLst>
              <a:ext uri="{FF2B5EF4-FFF2-40B4-BE49-F238E27FC236}">
                <a16:creationId xmlns:a16="http://schemas.microsoft.com/office/drawing/2014/main" id="{E6B510C7-9487-0931-2643-72AF0C6BB88C}"/>
              </a:ext>
            </a:extLst>
          </p:cNvPr>
          <p:cNvSpPr>
            <a:spLocks noGrp="1"/>
          </p:cNvSpPr>
          <p:nvPr>
            <p:ph type="body" sz="quarter" idx="11"/>
          </p:nvPr>
        </p:nvSpPr>
        <p:spPr/>
        <p:txBody>
          <a:bodyPr/>
          <a:lstStyle/>
          <a:p>
            <a:endParaRPr lang="en-US" dirty="0"/>
          </a:p>
        </p:txBody>
      </p:sp>
      <p:sp>
        <p:nvSpPr>
          <p:cNvPr id="7" name="Textfeld 6">
            <a:extLst>
              <a:ext uri="{FF2B5EF4-FFF2-40B4-BE49-F238E27FC236}">
                <a16:creationId xmlns:a16="http://schemas.microsoft.com/office/drawing/2014/main" id="{3AC850BF-3C0A-5197-D543-F1266DBA6676}"/>
              </a:ext>
            </a:extLst>
          </p:cNvPr>
          <p:cNvSpPr txBox="1"/>
          <p:nvPr/>
        </p:nvSpPr>
        <p:spPr>
          <a:xfrm>
            <a:off x="225057" y="873885"/>
            <a:ext cx="6305070" cy="1169551"/>
          </a:xfrm>
          <a:prstGeom prst="rect">
            <a:avLst/>
          </a:prstGeom>
          <a:noFill/>
        </p:spPr>
        <p:txBody>
          <a:bodyPr wrap="square" rtlCol="0">
            <a:spAutoFit/>
          </a:bodyPr>
          <a:lstStyle/>
          <a:p>
            <a:r>
              <a:rPr lang="en-US" sz="1400" i="1" dirty="0"/>
              <a:t>“Impairments in speech naturalness can lead to communication partners perceiving the affected individuals as unhappy, cold, withdrawn, introverted, or bored. These false perceptions can interrupt participation in regular life roles, leading to loss of employment and independence. Thus, impaired speech naturalness can result in social isolation, reduced quality of life, and depression.” </a:t>
            </a:r>
            <a:r>
              <a:rPr lang="en-US" sz="1000" dirty="0"/>
              <a:t>(Stepp &amp; </a:t>
            </a:r>
            <a:r>
              <a:rPr lang="en-US" sz="1000" dirty="0" err="1"/>
              <a:t>Voijtech</a:t>
            </a:r>
            <a:r>
              <a:rPr lang="en-US" sz="1000" dirty="0"/>
              <a:t>, 2019)</a:t>
            </a:r>
          </a:p>
        </p:txBody>
      </p:sp>
      <p:sp>
        <p:nvSpPr>
          <p:cNvPr id="8" name="Textfeld 7">
            <a:extLst>
              <a:ext uri="{FF2B5EF4-FFF2-40B4-BE49-F238E27FC236}">
                <a16:creationId xmlns:a16="http://schemas.microsoft.com/office/drawing/2014/main" id="{E1FCFC14-15CE-9903-25F8-5E5C45003F4F}"/>
              </a:ext>
            </a:extLst>
          </p:cNvPr>
          <p:cNvSpPr txBox="1"/>
          <p:nvPr/>
        </p:nvSpPr>
        <p:spPr>
          <a:xfrm>
            <a:off x="225057" y="4020028"/>
            <a:ext cx="3913251" cy="307777"/>
          </a:xfrm>
          <a:prstGeom prst="rect">
            <a:avLst/>
          </a:prstGeom>
          <a:noFill/>
        </p:spPr>
        <p:txBody>
          <a:bodyPr wrap="none" rtlCol="0">
            <a:spAutoFit/>
          </a:bodyPr>
          <a:lstStyle/>
          <a:p>
            <a:r>
              <a:rPr lang="en-US" sz="1400" i="1" dirty="0"/>
              <a:t>“It is like my toaster is speaking to me.” </a:t>
            </a:r>
            <a:r>
              <a:rPr lang="en-US" sz="1000" dirty="0"/>
              <a:t>(</a:t>
            </a:r>
            <a:r>
              <a:rPr lang="en-US" sz="1000" dirty="0" err="1"/>
              <a:t>Kühne</a:t>
            </a:r>
            <a:r>
              <a:rPr lang="en-US" sz="1000" dirty="0"/>
              <a:t> et al. 2020)</a:t>
            </a:r>
          </a:p>
        </p:txBody>
      </p:sp>
      <p:sp>
        <p:nvSpPr>
          <p:cNvPr id="4" name="Textfeld 3">
            <a:extLst>
              <a:ext uri="{FF2B5EF4-FFF2-40B4-BE49-F238E27FC236}">
                <a16:creationId xmlns:a16="http://schemas.microsoft.com/office/drawing/2014/main" id="{636AC3B3-F6AA-D874-86D4-B7BE7F32BF53}"/>
              </a:ext>
            </a:extLst>
          </p:cNvPr>
          <p:cNvSpPr txBox="1"/>
          <p:nvPr/>
        </p:nvSpPr>
        <p:spPr>
          <a:xfrm>
            <a:off x="210625" y="2219437"/>
            <a:ext cx="6305070" cy="1600438"/>
          </a:xfrm>
          <a:prstGeom prst="rect">
            <a:avLst/>
          </a:prstGeom>
          <a:noFill/>
        </p:spPr>
        <p:txBody>
          <a:bodyPr wrap="square" rtlCol="0">
            <a:spAutoFit/>
          </a:bodyPr>
          <a:lstStyle/>
          <a:p>
            <a:r>
              <a:rPr lang="en-US" sz="1400" i="1" dirty="0"/>
              <a:t>“The growing popularity of speech interfaces goes hand in hand with the creation of synthetic voices that sound ever more human. Previous research has been inconclusive about whether anthropomorphic design features of machines are more likely to be associated with positive user responses or, conversely, with uncanny experiences. To avoid detrimental effects of synthetic voice design, it is therefore crucial to explore what level of human realism human interactors prefer and whether their evaluations may vary across different domains of application.” </a:t>
            </a:r>
            <a:r>
              <a:rPr lang="en-US" sz="1000" dirty="0"/>
              <a:t>(</a:t>
            </a:r>
            <a:r>
              <a:rPr lang="en-US" sz="1000" dirty="0" err="1"/>
              <a:t>Schreibelmayer</a:t>
            </a:r>
            <a:r>
              <a:rPr lang="en-US" sz="1000" dirty="0"/>
              <a:t> &amp; Mara, 2022)</a:t>
            </a:r>
          </a:p>
        </p:txBody>
      </p:sp>
      <p:sp>
        <p:nvSpPr>
          <p:cNvPr id="5" name="Textfeld 4">
            <a:extLst>
              <a:ext uri="{FF2B5EF4-FFF2-40B4-BE49-F238E27FC236}">
                <a16:creationId xmlns:a16="http://schemas.microsoft.com/office/drawing/2014/main" id="{E88A6FB2-397F-F91B-5E45-E163D8A2EEFB}"/>
              </a:ext>
            </a:extLst>
          </p:cNvPr>
          <p:cNvSpPr txBox="1"/>
          <p:nvPr/>
        </p:nvSpPr>
        <p:spPr>
          <a:xfrm>
            <a:off x="1280160" y="1685327"/>
            <a:ext cx="3825240" cy="1751293"/>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chor="ctr">
            <a:noAutofit/>
          </a:bodyPr>
          <a:lstStyle/>
          <a:p>
            <a:pPr algn="ctr"/>
            <a:r>
              <a:rPr lang="en-US" sz="1500" b="1" dirty="0">
                <a:solidFill>
                  <a:schemeClr val="tx1"/>
                </a:solidFill>
              </a:rPr>
              <a:t>Our Mission: </a:t>
            </a:r>
          </a:p>
          <a:p>
            <a:pPr algn="ctr"/>
            <a:r>
              <a:rPr lang="en-US" sz="1600" b="1" dirty="0">
                <a:solidFill>
                  <a:schemeClr val="tx1"/>
                </a:solidFill>
              </a:rPr>
              <a:t>A systematic understanding of vocal naturalness</a:t>
            </a:r>
            <a:endParaRPr lang="en-US" sz="1500" b="1" dirty="0">
              <a:solidFill>
                <a:schemeClr val="tx1"/>
              </a:solidFill>
            </a:endParaRPr>
          </a:p>
        </p:txBody>
      </p:sp>
    </p:spTree>
    <p:extLst>
      <p:ext uri="{BB962C8B-B14F-4D97-AF65-F5344CB8AC3E}">
        <p14:creationId xmlns:p14="http://schemas.microsoft.com/office/powerpoint/2010/main" val="201322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Research on naturalness – a systematic literature search</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r>
              <a:rPr lang="de-DE" dirty="0"/>
              <a:t>Voice Naturalness</a:t>
            </a:r>
            <a:endParaRPr lang="en-US" dirty="0"/>
          </a:p>
        </p:txBody>
      </p:sp>
      <p:sp>
        <p:nvSpPr>
          <p:cNvPr id="5" name="Textfeld 4">
            <a:extLst>
              <a:ext uri="{FF2B5EF4-FFF2-40B4-BE49-F238E27FC236}">
                <a16:creationId xmlns:a16="http://schemas.microsoft.com/office/drawing/2014/main" id="{FE9EBD50-C8B5-4399-9F0F-7AD1AE88DD47}"/>
              </a:ext>
            </a:extLst>
          </p:cNvPr>
          <p:cNvSpPr txBox="1"/>
          <p:nvPr/>
        </p:nvSpPr>
        <p:spPr>
          <a:xfrm>
            <a:off x="340096" y="1174586"/>
            <a:ext cx="6305070" cy="3093154"/>
          </a:xfrm>
          <a:prstGeom prst="rect">
            <a:avLst/>
          </a:prstGeom>
          <a:noFill/>
        </p:spPr>
        <p:txBody>
          <a:bodyPr wrap="square" rtlCol="0">
            <a:spAutoFit/>
          </a:bodyPr>
          <a:lstStyle/>
          <a:p>
            <a:pPr marL="285750" indent="-285750">
              <a:buFont typeface="Arial" panose="020B0604020202020204" pitchFamily="34" charset="0"/>
              <a:buChar char="•"/>
            </a:pPr>
            <a:r>
              <a:rPr lang="de-DE" sz="1500" dirty="0"/>
              <a:t>Web </a:t>
            </a:r>
            <a:r>
              <a:rPr lang="de-DE" sz="1500" dirty="0" err="1"/>
              <a:t>of</a:t>
            </a:r>
            <a:r>
              <a:rPr lang="de-DE" sz="1500" dirty="0"/>
              <a:t> Science </a:t>
            </a:r>
            <a:r>
              <a:rPr lang="de-DE" sz="1500" dirty="0" err="1"/>
              <a:t>search</a:t>
            </a:r>
            <a:r>
              <a:rPr lang="de-DE" sz="1500" dirty="0"/>
              <a:t> on 26 April 2023 and 28 May 2024</a:t>
            </a:r>
          </a:p>
          <a:p>
            <a:pPr marL="285750" indent="-285750">
              <a:buFont typeface="Arial" panose="020B0604020202020204" pitchFamily="34" charset="0"/>
              <a:buChar char="•"/>
            </a:pPr>
            <a:r>
              <a:rPr lang="en-US" sz="1500" dirty="0"/>
              <a:t>“naturalness AND voice” and “human-likeness AND voice”</a:t>
            </a:r>
          </a:p>
          <a:p>
            <a:pPr marL="285750" indent="-285750">
              <a:buFont typeface="Arial" panose="020B0604020202020204" pitchFamily="34" charset="0"/>
              <a:buChar char="•"/>
            </a:pPr>
            <a:r>
              <a:rPr lang="en-US" sz="1500" dirty="0"/>
              <a:t>Inclusion </a:t>
            </a:r>
            <a:r>
              <a:rPr lang="en-US" sz="1500" dirty="0" err="1"/>
              <a:t>critaria</a:t>
            </a:r>
            <a:r>
              <a:rPr lang="en-US" sz="1500" dirty="0"/>
              <a:t>: </a:t>
            </a:r>
          </a:p>
          <a:p>
            <a:pPr marL="742950" lvl="1" indent="-285750">
              <a:buFont typeface="Arial" panose="020B0604020202020204" pitchFamily="34" charset="0"/>
              <a:buChar char="•"/>
            </a:pPr>
            <a:r>
              <a:rPr lang="en-US" sz="1500" dirty="0"/>
              <a:t>Published in English</a:t>
            </a:r>
          </a:p>
          <a:p>
            <a:pPr marL="742950" lvl="1" indent="-285750">
              <a:buFont typeface="Arial" panose="020B0604020202020204" pitchFamily="34" charset="0"/>
              <a:buChar char="•"/>
            </a:pPr>
            <a:r>
              <a:rPr lang="en-US" sz="1500" dirty="0"/>
              <a:t>Peer-reviewed journal or conference contribution</a:t>
            </a:r>
          </a:p>
          <a:p>
            <a:pPr marL="742950" lvl="1" indent="-285750">
              <a:buFont typeface="Arial" panose="020B0604020202020204" pitchFamily="34" charset="0"/>
              <a:buChar char="•"/>
            </a:pPr>
            <a:r>
              <a:rPr lang="en-US" sz="1500" dirty="0"/>
              <a:t>Voice naturalness/human-likeness was either measured or manipulated</a:t>
            </a:r>
          </a:p>
          <a:p>
            <a:pPr marL="742950" lvl="1" indent="-285750">
              <a:buFont typeface="Arial" panose="020B0604020202020204" pitchFamily="34" charset="0"/>
              <a:buChar char="•"/>
            </a:pPr>
            <a:r>
              <a:rPr lang="en-US" sz="1500" dirty="0"/>
              <a:t>Quantitative empirical data or integration of these</a:t>
            </a:r>
          </a:p>
          <a:p>
            <a:pPr marL="742950" lvl="1" indent="-285750">
              <a:buFont typeface="Arial" panose="020B0604020202020204" pitchFamily="34" charset="0"/>
              <a:buChar char="•"/>
            </a:pPr>
            <a:r>
              <a:rPr lang="en-US" sz="1500" dirty="0"/>
              <a:t>Spoken utterances only (no singing voices or nonverbal vocalizations)</a:t>
            </a:r>
          </a:p>
          <a:p>
            <a:pPr lvl="1"/>
            <a:endParaRPr lang="en-US" sz="1500" dirty="0"/>
          </a:p>
          <a:p>
            <a:pPr lvl="1"/>
            <a:endParaRPr lang="en-US" sz="1500" dirty="0"/>
          </a:p>
          <a:p>
            <a:pPr lvl="1"/>
            <a:endParaRPr lang="en-US" sz="1500" dirty="0"/>
          </a:p>
          <a:p>
            <a:pPr marL="285750" indent="-285750">
              <a:buFont typeface="Wingdings" panose="05000000000000000000" pitchFamily="2" charset="2"/>
              <a:buChar char="Ø"/>
            </a:pPr>
            <a:r>
              <a:rPr lang="en-US" sz="1500" dirty="0"/>
              <a:t>72 publications</a:t>
            </a:r>
          </a:p>
        </p:txBody>
      </p:sp>
      <p:sp>
        <p:nvSpPr>
          <p:cNvPr id="4" name="Textfeld 3">
            <a:extLst>
              <a:ext uri="{FF2B5EF4-FFF2-40B4-BE49-F238E27FC236}">
                <a16:creationId xmlns:a16="http://schemas.microsoft.com/office/drawing/2014/main" id="{B0CA9FA1-4F69-31DA-9328-042C5649B202}"/>
              </a:ext>
            </a:extLst>
          </p:cNvPr>
          <p:cNvSpPr txBox="1"/>
          <p:nvPr/>
        </p:nvSpPr>
        <p:spPr>
          <a:xfrm>
            <a:off x="3049932" y="4270295"/>
            <a:ext cx="3852337" cy="215444"/>
          </a:xfrm>
          <a:prstGeom prst="rect">
            <a:avLst/>
          </a:prstGeom>
          <a:noFill/>
        </p:spPr>
        <p:txBody>
          <a:bodyPr wrap="none" rtlCol="0">
            <a:spAutoFit/>
          </a:bodyPr>
          <a:lstStyle/>
          <a:p>
            <a:r>
              <a:rPr lang="de-DE" sz="800" dirty="0"/>
              <a:t>[Nussbaum, Frühholz &amp; Schweinberger (2024), </a:t>
            </a:r>
            <a:r>
              <a:rPr lang="de-DE" sz="800" dirty="0" err="1"/>
              <a:t>under</a:t>
            </a:r>
            <a:r>
              <a:rPr lang="de-DE" sz="800" dirty="0"/>
              <a:t> review in </a:t>
            </a:r>
            <a:r>
              <a:rPr lang="de-DE" sz="800" i="1" dirty="0"/>
              <a:t>Trends in </a:t>
            </a:r>
            <a:r>
              <a:rPr lang="de-DE" sz="800" i="1" dirty="0" err="1"/>
              <a:t>Cognitive</a:t>
            </a:r>
            <a:r>
              <a:rPr lang="de-DE" sz="800" i="1" dirty="0"/>
              <a:t> Sciences</a:t>
            </a:r>
            <a:r>
              <a:rPr lang="de-DE" sz="800" dirty="0"/>
              <a:t>]</a:t>
            </a:r>
          </a:p>
        </p:txBody>
      </p:sp>
    </p:spTree>
    <p:extLst>
      <p:ext uri="{BB962C8B-B14F-4D97-AF65-F5344CB8AC3E}">
        <p14:creationId xmlns:p14="http://schemas.microsoft.com/office/powerpoint/2010/main" val="839279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Research on naturalness – overview </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FE9EBD50-C8B5-4399-9F0F-7AD1AE88DD47}"/>
              </a:ext>
            </a:extLst>
          </p:cNvPr>
          <p:cNvSpPr txBox="1"/>
          <p:nvPr/>
        </p:nvSpPr>
        <p:spPr>
          <a:xfrm>
            <a:off x="340096" y="1162478"/>
            <a:ext cx="6305070" cy="2400657"/>
          </a:xfrm>
          <a:prstGeom prst="rect">
            <a:avLst/>
          </a:prstGeom>
          <a:noFill/>
        </p:spPr>
        <p:txBody>
          <a:bodyPr wrap="square" rtlCol="0">
            <a:spAutoFit/>
          </a:bodyPr>
          <a:lstStyle/>
          <a:p>
            <a:pPr marL="285750" indent="-285750">
              <a:buFont typeface="Arial" panose="020B0604020202020204" pitchFamily="34" charset="0"/>
              <a:buChar char="•"/>
            </a:pPr>
            <a:r>
              <a:rPr lang="de-DE" sz="1500" dirty="0" err="1"/>
              <a:t>year</a:t>
            </a:r>
            <a:r>
              <a:rPr lang="de-DE" sz="1500" dirty="0"/>
              <a:t> </a:t>
            </a:r>
            <a:r>
              <a:rPr lang="de-DE" sz="1500" dirty="0" err="1"/>
              <a:t>range</a:t>
            </a:r>
            <a:r>
              <a:rPr lang="de-DE" sz="1500" dirty="0"/>
              <a:t>: 1984 – 2024 (53% </a:t>
            </a:r>
            <a:r>
              <a:rPr lang="de-DE" sz="1500" dirty="0" err="1"/>
              <a:t>published</a:t>
            </a:r>
            <a:r>
              <a:rPr lang="de-DE" sz="1500" dirty="0"/>
              <a:t> in </a:t>
            </a:r>
            <a:r>
              <a:rPr lang="de-DE" sz="1500" dirty="0" err="1"/>
              <a:t>the</a:t>
            </a:r>
            <a:r>
              <a:rPr lang="de-DE" sz="1500" dirty="0"/>
              <a:t> last 5 </a:t>
            </a:r>
            <a:r>
              <a:rPr lang="de-DE" sz="1500" dirty="0" err="1"/>
              <a:t>years</a:t>
            </a:r>
            <a:r>
              <a:rPr lang="de-DE" sz="1500" dirty="0"/>
              <a:t>)</a:t>
            </a:r>
          </a:p>
          <a:p>
            <a:pPr marL="285750" indent="-285750">
              <a:buFont typeface="Arial" panose="020B0604020202020204" pitchFamily="34" charset="0"/>
              <a:buChar char="•"/>
            </a:pPr>
            <a:r>
              <a:rPr lang="en-US" sz="1500" dirty="0"/>
              <a:t>67 report empirical data (of these 48 rating data)</a:t>
            </a:r>
          </a:p>
          <a:p>
            <a:pPr marL="285750" indent="-285750">
              <a:buFont typeface="Arial" panose="020B0604020202020204" pitchFamily="34" charset="0"/>
              <a:buChar char="•"/>
            </a:pPr>
            <a:r>
              <a:rPr lang="en-US" sz="1500" dirty="0"/>
              <a:t>2 literature reviews</a:t>
            </a:r>
          </a:p>
          <a:p>
            <a:pPr marL="285750" indent="-285750">
              <a:buFont typeface="Arial" panose="020B0604020202020204" pitchFamily="34" charset="0"/>
              <a:buChar char="•"/>
            </a:pPr>
            <a:r>
              <a:rPr lang="en-US" sz="1500" dirty="0"/>
              <a:t>3 using neurophysiological measures (EEG, </a:t>
            </a:r>
            <a:r>
              <a:rPr lang="en-US" sz="1500" dirty="0" err="1"/>
              <a:t>fNIRS</a:t>
            </a:r>
            <a:r>
              <a:rPr lang="en-US" sz="1500" dirty="0"/>
              <a:t>)</a:t>
            </a:r>
          </a:p>
          <a:p>
            <a:pPr marL="285750" indent="-285750">
              <a:buFont typeface="Arial" panose="020B0604020202020204" pitchFamily="34" charset="0"/>
              <a:buChar char="•"/>
            </a:pPr>
            <a:r>
              <a:rPr lang="en-US" sz="1500" dirty="0"/>
              <a:t>Voice categories: </a:t>
            </a:r>
          </a:p>
          <a:p>
            <a:pPr marL="742950" lvl="1" indent="-285750">
              <a:buFont typeface="Arial" panose="020B0604020202020204" pitchFamily="34" charset="0"/>
              <a:buChar char="•"/>
            </a:pPr>
            <a:r>
              <a:rPr lang="en-US" sz="1500" dirty="0"/>
              <a:t>33 synthetic</a:t>
            </a:r>
          </a:p>
          <a:p>
            <a:pPr marL="742950" lvl="1" indent="-285750">
              <a:buFont typeface="Arial" panose="020B0604020202020204" pitchFamily="34" charset="0"/>
              <a:buChar char="•"/>
            </a:pPr>
            <a:r>
              <a:rPr lang="en-US" sz="1500" dirty="0"/>
              <a:t>18 human-pathological</a:t>
            </a:r>
          </a:p>
          <a:p>
            <a:pPr marL="742950" lvl="1" indent="-285750">
              <a:buFont typeface="Arial" panose="020B0604020202020204" pitchFamily="34" charset="0"/>
              <a:buChar char="•"/>
            </a:pPr>
            <a:r>
              <a:rPr lang="en-US" sz="1500" dirty="0"/>
              <a:t> 6 human-manipulated</a:t>
            </a:r>
          </a:p>
          <a:p>
            <a:pPr marL="742950" lvl="1" indent="-285750">
              <a:buFont typeface="Arial" panose="020B0604020202020204" pitchFamily="34" charset="0"/>
              <a:buChar char="•"/>
            </a:pPr>
            <a:r>
              <a:rPr lang="en-US" sz="1500" dirty="0"/>
              <a:t>5 healthy human voices</a:t>
            </a:r>
          </a:p>
          <a:p>
            <a:pPr marL="742950" lvl="1" indent="-285750">
              <a:buFont typeface="Arial" panose="020B0604020202020204" pitchFamily="34" charset="0"/>
              <a:buChar char="•"/>
            </a:pPr>
            <a:r>
              <a:rPr lang="en-US" sz="1500" dirty="0"/>
              <a:t>10 used more than one of these voice categories</a:t>
            </a:r>
          </a:p>
        </p:txBody>
      </p:sp>
      <p:sp>
        <p:nvSpPr>
          <p:cNvPr id="4" name="Textfeld 3">
            <a:extLst>
              <a:ext uri="{FF2B5EF4-FFF2-40B4-BE49-F238E27FC236}">
                <a16:creationId xmlns:a16="http://schemas.microsoft.com/office/drawing/2014/main" id="{53D8BDDB-CA7E-4524-5CDF-3A7BBED63C76}"/>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224093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Current problems in voice naturalness research</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5" name="Textfeld 4">
            <a:extLst>
              <a:ext uri="{FF2B5EF4-FFF2-40B4-BE49-F238E27FC236}">
                <a16:creationId xmlns:a16="http://schemas.microsoft.com/office/drawing/2014/main" id="{FE9EBD50-C8B5-4399-9F0F-7AD1AE88DD47}"/>
              </a:ext>
            </a:extLst>
          </p:cNvPr>
          <p:cNvSpPr txBox="1"/>
          <p:nvPr/>
        </p:nvSpPr>
        <p:spPr>
          <a:xfrm>
            <a:off x="340096" y="1081955"/>
            <a:ext cx="5589003" cy="1477328"/>
          </a:xfrm>
          <a:prstGeom prst="rect">
            <a:avLst/>
          </a:prstGeom>
          <a:noFill/>
        </p:spPr>
        <p:txBody>
          <a:bodyPr wrap="square" rtlCol="0">
            <a:spAutoFit/>
          </a:bodyPr>
          <a:lstStyle/>
          <a:p>
            <a:endParaRPr lang="en-US" dirty="0"/>
          </a:p>
          <a:p>
            <a:pPr marL="342900" indent="-342900">
              <a:buFont typeface="+mj-lt"/>
              <a:buAutoNum type="arabicParenBoth"/>
            </a:pPr>
            <a:r>
              <a:rPr lang="en-US" dirty="0"/>
              <a:t>Conceptual </a:t>
            </a:r>
            <a:r>
              <a:rPr lang="en-US" dirty="0" err="1"/>
              <a:t>underspecification</a:t>
            </a:r>
            <a:endParaRPr lang="en-US" dirty="0"/>
          </a:p>
          <a:p>
            <a:pPr marL="342900" indent="-342900">
              <a:buFont typeface="+mj-lt"/>
              <a:buAutoNum type="arabicParenBoth"/>
            </a:pPr>
            <a:r>
              <a:rPr lang="en-US" dirty="0"/>
              <a:t>Inconsistent operationalization</a:t>
            </a:r>
          </a:p>
          <a:p>
            <a:pPr marL="342900" indent="-342900">
              <a:buFont typeface="+mj-lt"/>
              <a:buAutoNum type="arabicParenBoth"/>
            </a:pPr>
            <a:r>
              <a:rPr lang="en-US" dirty="0"/>
              <a:t>Lack of exchange between different research domains</a:t>
            </a:r>
          </a:p>
          <a:p>
            <a:pPr marL="342900" indent="-342900">
              <a:buFont typeface="+mj-lt"/>
              <a:buAutoNum type="arabicParenBoth"/>
            </a:pPr>
            <a:r>
              <a:rPr lang="en-US" dirty="0"/>
              <a:t>Insufficient anchoring in voice perception theory</a:t>
            </a:r>
          </a:p>
        </p:txBody>
      </p:sp>
      <p:sp>
        <p:nvSpPr>
          <p:cNvPr id="7" name="Textfeld 6">
            <a:extLst>
              <a:ext uri="{FF2B5EF4-FFF2-40B4-BE49-F238E27FC236}">
                <a16:creationId xmlns:a16="http://schemas.microsoft.com/office/drawing/2014/main" id="{FB679B32-2DB3-47F3-933C-58368046F449}"/>
              </a:ext>
            </a:extLst>
          </p:cNvPr>
          <p:cNvSpPr txBox="1"/>
          <p:nvPr/>
        </p:nvSpPr>
        <p:spPr>
          <a:xfrm>
            <a:off x="340096" y="3251788"/>
            <a:ext cx="6305070" cy="954107"/>
          </a:xfrm>
          <a:prstGeom prst="rect">
            <a:avLst/>
          </a:prstGeom>
          <a:noFill/>
        </p:spPr>
        <p:txBody>
          <a:bodyPr wrap="square" rtlCol="0">
            <a:spAutoFit/>
          </a:bodyPr>
          <a:lstStyle/>
          <a:p>
            <a:pPr marL="285750" indent="-285750">
              <a:buFont typeface="Wingdings" panose="05000000000000000000" pitchFamily="2" charset="2"/>
              <a:buChar char="Ø"/>
            </a:pPr>
            <a:r>
              <a:rPr lang="en-US" sz="1400" dirty="0"/>
              <a:t>Precluded a systematic understanding of vocal naturalness</a:t>
            </a:r>
          </a:p>
          <a:p>
            <a:pPr marL="285750" indent="-285750">
              <a:buFont typeface="Wingdings" panose="05000000000000000000" pitchFamily="2" charset="2"/>
              <a:buChar char="Ø"/>
            </a:pPr>
            <a:r>
              <a:rPr lang="en-US" sz="1400" dirty="0"/>
              <a:t>Impeded the visibility of this research to a wider readership</a:t>
            </a:r>
          </a:p>
          <a:p>
            <a:pPr marL="285750" indent="-285750">
              <a:buFont typeface="Wingdings" panose="05000000000000000000" pitchFamily="2" charset="2"/>
              <a:buChar char="Ø"/>
            </a:pPr>
            <a:r>
              <a:rPr lang="en-US" sz="1400" dirty="0"/>
              <a:t>Has kept us from asking some crucial research questions</a:t>
            </a:r>
          </a:p>
          <a:p>
            <a:pPr marL="285750" indent="-285750">
              <a:buFont typeface="Wingdings" panose="05000000000000000000" pitchFamily="2" charset="2"/>
              <a:buChar char="Ø"/>
            </a:pPr>
            <a:r>
              <a:rPr lang="en-US" sz="1400" dirty="0"/>
              <a:t>Has led to a divergence between theory and practice</a:t>
            </a:r>
          </a:p>
        </p:txBody>
      </p:sp>
      <p:sp>
        <p:nvSpPr>
          <p:cNvPr id="8" name="Textfeld 7">
            <a:extLst>
              <a:ext uri="{FF2B5EF4-FFF2-40B4-BE49-F238E27FC236}">
                <a16:creationId xmlns:a16="http://schemas.microsoft.com/office/drawing/2014/main" id="{A9C7F116-4F30-716A-240A-B6360A6E86BD}"/>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243940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descr="Ein Bild, das dunkel, Vorhang, groß, Uhr enthält.&#10;&#10;Automatisch generierte Beschreibung">
            <a:extLst>
              <a:ext uri="{FF2B5EF4-FFF2-40B4-BE49-F238E27FC236}">
                <a16:creationId xmlns:a16="http://schemas.microsoft.com/office/drawing/2014/main" id="{CC5BF39F-47D4-4797-B6C2-DE3E5F098AC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4500000"/>
          </a:xfrm>
          <a:prstGeom prst="rect">
            <a:avLst/>
          </a:prstGeom>
        </p:spPr>
      </p:pic>
      <p:sp>
        <p:nvSpPr>
          <p:cNvPr id="5" name="Rechteck 4"/>
          <p:cNvSpPr/>
          <p:nvPr/>
        </p:nvSpPr>
        <p:spPr>
          <a:xfrm>
            <a:off x="359622" y="3033280"/>
            <a:ext cx="5736378" cy="80450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6" name="Gerade Verbindung 15"/>
          <p:cNvCxnSpPr/>
          <p:nvPr/>
        </p:nvCxnSpPr>
        <p:spPr>
          <a:xfrm>
            <a:off x="499471" y="3215725"/>
            <a:ext cx="27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499471" y="3258454"/>
            <a:ext cx="4621169" cy="530915"/>
          </a:xfrm>
          <a:prstGeom prst="rect">
            <a:avLst/>
          </a:prstGeom>
          <a:noFill/>
        </p:spPr>
        <p:txBody>
          <a:bodyPr wrap="square" lIns="0" tIns="0" rIns="0" bIns="0" rtlCol="0">
            <a:noAutofit/>
          </a:bodyPr>
          <a:lstStyle/>
          <a:p>
            <a:r>
              <a:rPr lang="en-US" sz="1600" dirty="0"/>
              <a:t>Towards a concise framework for voice naturalness</a:t>
            </a:r>
          </a:p>
        </p:txBody>
      </p:sp>
      <p:sp>
        <p:nvSpPr>
          <p:cNvPr id="3" name="Textplatzhalter 2">
            <a:extLst>
              <a:ext uri="{FF2B5EF4-FFF2-40B4-BE49-F238E27FC236}">
                <a16:creationId xmlns:a16="http://schemas.microsoft.com/office/drawing/2014/main" id="{1344E112-E982-451A-A302-F14F9A908B73}"/>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592306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Gerade Verbindung 9">
            <a:extLst>
              <a:ext uri="{FF2B5EF4-FFF2-40B4-BE49-F238E27FC236}">
                <a16:creationId xmlns:a16="http://schemas.microsoft.com/office/drawing/2014/main" id="{5A4CBE88-6C5D-4FB8-9316-1A0A18DD7B01}"/>
              </a:ext>
            </a:extLst>
          </p:cNvPr>
          <p:cNvCxnSpPr/>
          <p:nvPr/>
        </p:nvCxnSpPr>
        <p:spPr>
          <a:xfrm>
            <a:off x="340096" y="359248"/>
            <a:ext cx="34689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B887D69D-C009-4130-9A52-0639259A2ABD}"/>
              </a:ext>
            </a:extLst>
          </p:cNvPr>
          <p:cNvSpPr txBox="1"/>
          <p:nvPr/>
        </p:nvSpPr>
        <p:spPr>
          <a:xfrm>
            <a:off x="340096" y="440204"/>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r>
              <a:rPr lang="en-US" sz="1500" dirty="0"/>
              <a:t>Defining voice naturalness – quite a challenge</a:t>
            </a:r>
          </a:p>
        </p:txBody>
      </p:sp>
      <p:sp>
        <p:nvSpPr>
          <p:cNvPr id="6" name="Textplatzhalter 5">
            <a:extLst>
              <a:ext uri="{FF2B5EF4-FFF2-40B4-BE49-F238E27FC236}">
                <a16:creationId xmlns:a16="http://schemas.microsoft.com/office/drawing/2014/main" id="{E06B5722-213E-4240-8C49-D2BB90B5D457}"/>
              </a:ext>
            </a:extLst>
          </p:cNvPr>
          <p:cNvSpPr>
            <a:spLocks noGrp="1"/>
          </p:cNvSpPr>
          <p:nvPr>
            <p:ph type="body" sz="quarter" idx="11"/>
          </p:nvPr>
        </p:nvSpPr>
        <p:spPr/>
        <p:txBody>
          <a:bodyPr/>
          <a:lstStyle/>
          <a:p>
            <a:endParaRPr lang="en-US" dirty="0"/>
          </a:p>
        </p:txBody>
      </p:sp>
      <p:sp>
        <p:nvSpPr>
          <p:cNvPr id="9" name="Textfeld 8">
            <a:extLst>
              <a:ext uri="{FF2B5EF4-FFF2-40B4-BE49-F238E27FC236}">
                <a16:creationId xmlns:a16="http://schemas.microsoft.com/office/drawing/2014/main" id="{D08ACB67-026D-EBC8-8AB2-4E6B39AD810F}"/>
              </a:ext>
            </a:extLst>
          </p:cNvPr>
          <p:cNvSpPr txBox="1"/>
          <p:nvPr/>
        </p:nvSpPr>
        <p:spPr>
          <a:xfrm>
            <a:off x="274427" y="1588908"/>
            <a:ext cx="3077463" cy="600164"/>
          </a:xfrm>
          <a:prstGeom prst="rect">
            <a:avLst/>
          </a:prstGeom>
          <a:noFill/>
        </p:spPr>
        <p:txBody>
          <a:bodyPr wrap="square" rtlCol="0">
            <a:spAutoFit/>
          </a:bodyPr>
          <a:lstStyle/>
          <a:p>
            <a:r>
              <a:rPr lang="en-US" sz="1100" dirty="0"/>
              <a:t>“</a:t>
            </a:r>
            <a:r>
              <a:rPr lang="en-US" sz="1100" i="1" dirty="0"/>
              <a:t>Naturalness was defined as conforming to the listener’s standards of rate, rhythm, intonation, and stress patterning  […] </a:t>
            </a:r>
            <a:r>
              <a:rPr lang="en-US" sz="1100" dirty="0"/>
              <a:t>” </a:t>
            </a:r>
            <a:r>
              <a:rPr lang="en-US" sz="1050" dirty="0"/>
              <a:t>[e.g. </a:t>
            </a:r>
            <a:r>
              <a:rPr lang="en-US" sz="1050" dirty="0" err="1"/>
              <a:t>Yorkston</a:t>
            </a:r>
            <a:r>
              <a:rPr lang="en-US" sz="1050" dirty="0"/>
              <a:t> et al. 1990]</a:t>
            </a:r>
          </a:p>
        </p:txBody>
      </p:sp>
      <p:sp>
        <p:nvSpPr>
          <p:cNvPr id="10" name="Textfeld 9">
            <a:extLst>
              <a:ext uri="{FF2B5EF4-FFF2-40B4-BE49-F238E27FC236}">
                <a16:creationId xmlns:a16="http://schemas.microsoft.com/office/drawing/2014/main" id="{9552677B-1333-4535-7959-925D7CC1074B}"/>
              </a:ext>
            </a:extLst>
          </p:cNvPr>
          <p:cNvSpPr txBox="1"/>
          <p:nvPr/>
        </p:nvSpPr>
        <p:spPr>
          <a:xfrm>
            <a:off x="3624278" y="1611991"/>
            <a:ext cx="2707141" cy="592470"/>
          </a:xfrm>
          <a:prstGeom prst="rect">
            <a:avLst/>
          </a:prstGeom>
          <a:noFill/>
        </p:spPr>
        <p:txBody>
          <a:bodyPr wrap="square" rtlCol="0">
            <a:spAutoFit/>
          </a:bodyPr>
          <a:lstStyle/>
          <a:p>
            <a:pPr algn="r"/>
            <a:r>
              <a:rPr lang="en-US" sz="1100" i="1" dirty="0"/>
              <a:t>“Natural speech is the speech most closely perceived as a human voice</a:t>
            </a:r>
            <a:r>
              <a:rPr lang="en-US" sz="1100" dirty="0"/>
              <a:t>“ </a:t>
            </a:r>
            <a:r>
              <a:rPr lang="en-US" sz="1050" dirty="0"/>
              <a:t>[e.g. </a:t>
            </a:r>
            <a:r>
              <a:rPr lang="en-US" sz="1050" dirty="0" err="1"/>
              <a:t>Mawalim</a:t>
            </a:r>
            <a:r>
              <a:rPr lang="en-US" sz="1050" dirty="0"/>
              <a:t> et al. 2022</a:t>
            </a:r>
            <a:r>
              <a:rPr lang="en-US" sz="1050" dirty="0">
                <a:solidFill>
                  <a:srgbClr val="5B0503"/>
                </a:solidFill>
              </a:rPr>
              <a:t>]</a:t>
            </a:r>
          </a:p>
        </p:txBody>
      </p:sp>
      <p:sp>
        <p:nvSpPr>
          <p:cNvPr id="11" name="Textfeld 10">
            <a:extLst>
              <a:ext uri="{FF2B5EF4-FFF2-40B4-BE49-F238E27FC236}">
                <a16:creationId xmlns:a16="http://schemas.microsoft.com/office/drawing/2014/main" id="{26E25E04-CADB-97A4-395B-8DE82AEBF89D}"/>
              </a:ext>
            </a:extLst>
          </p:cNvPr>
          <p:cNvSpPr txBox="1"/>
          <p:nvPr/>
        </p:nvSpPr>
        <p:spPr>
          <a:xfrm>
            <a:off x="508848" y="2348283"/>
            <a:ext cx="5880538" cy="523220"/>
          </a:xfrm>
          <a:prstGeom prst="rect">
            <a:avLst/>
          </a:prstGeom>
          <a:noFill/>
        </p:spPr>
        <p:txBody>
          <a:bodyPr wrap="square" rtlCol="0">
            <a:spAutoFit/>
          </a:bodyPr>
          <a:lstStyle/>
          <a:p>
            <a:r>
              <a:rPr lang="en-US" sz="1400" i="1" dirty="0">
                <a:solidFill>
                  <a:srgbClr val="002F5D"/>
                </a:solidFill>
              </a:rPr>
              <a:t>"By naturalness, we understand the voice stimulus to be perceived as a </a:t>
            </a:r>
            <a:r>
              <a:rPr lang="en-US" sz="1400" b="1" i="1" dirty="0">
                <a:solidFill>
                  <a:srgbClr val="002F5D"/>
                </a:solidFill>
              </a:rPr>
              <a:t>plausible outcome of the human speech production system</a:t>
            </a:r>
            <a:r>
              <a:rPr lang="en-US" sz="1400" i="1" dirty="0">
                <a:solidFill>
                  <a:srgbClr val="002F5D"/>
                </a:solidFill>
              </a:rPr>
              <a:t>.</a:t>
            </a:r>
            <a:r>
              <a:rPr lang="en-US" sz="1400" dirty="0">
                <a:solidFill>
                  <a:srgbClr val="002F5D"/>
                </a:solidFill>
              </a:rPr>
              <a:t>“ </a:t>
            </a:r>
            <a:r>
              <a:rPr lang="en-US" sz="900" dirty="0">
                <a:solidFill>
                  <a:srgbClr val="002F5D"/>
                </a:solidFill>
              </a:rPr>
              <a:t>[Nussbaum et al. 2023]</a:t>
            </a:r>
          </a:p>
        </p:txBody>
      </p:sp>
      <p:sp>
        <p:nvSpPr>
          <p:cNvPr id="5" name="Textfeld 4">
            <a:extLst>
              <a:ext uri="{FF2B5EF4-FFF2-40B4-BE49-F238E27FC236}">
                <a16:creationId xmlns:a16="http://schemas.microsoft.com/office/drawing/2014/main" id="{810C9051-54CA-CFC4-75B7-3B116679F7E0}"/>
              </a:ext>
            </a:extLst>
          </p:cNvPr>
          <p:cNvSpPr txBox="1"/>
          <p:nvPr/>
        </p:nvSpPr>
        <p:spPr>
          <a:xfrm>
            <a:off x="340096" y="3467028"/>
            <a:ext cx="6074992" cy="272450"/>
          </a:xfrm>
          <a:prstGeom prst="rect">
            <a:avLst/>
          </a:prstGeom>
        </p:spPr>
        <p:style>
          <a:lnRef idx="2">
            <a:schemeClr val="accent4"/>
          </a:lnRef>
          <a:fillRef idx="1">
            <a:schemeClr val="lt1"/>
          </a:fillRef>
          <a:effectRef idx="0">
            <a:schemeClr val="accent4"/>
          </a:effectRef>
          <a:fontRef idx="minor">
            <a:schemeClr val="dk1"/>
          </a:fontRef>
        </p:style>
        <p:txBody>
          <a:bodyPr wrap="square" lIns="0" tIns="0" rIns="0" bIns="0" rtlCol="0">
            <a:noAutofit/>
          </a:bodyPr>
          <a:lstStyle/>
          <a:p>
            <a:pPr marL="285750" indent="-285750">
              <a:buFont typeface="Wingdings" panose="05000000000000000000" pitchFamily="2" charset="2"/>
              <a:buChar char="Ø"/>
            </a:pPr>
            <a:r>
              <a:rPr lang="en-US" sz="1600" dirty="0"/>
              <a:t>only 32 out of 72 publications provide an explicit definition</a:t>
            </a:r>
          </a:p>
        </p:txBody>
      </p:sp>
      <p:sp>
        <p:nvSpPr>
          <p:cNvPr id="8" name="Textfeld 7">
            <a:extLst>
              <a:ext uri="{FF2B5EF4-FFF2-40B4-BE49-F238E27FC236}">
                <a16:creationId xmlns:a16="http://schemas.microsoft.com/office/drawing/2014/main" id="{52DB0A67-95ED-AA8F-22DA-9B0911E93BB5}"/>
              </a:ext>
            </a:extLst>
          </p:cNvPr>
          <p:cNvSpPr txBox="1"/>
          <p:nvPr/>
        </p:nvSpPr>
        <p:spPr>
          <a:xfrm>
            <a:off x="3049932" y="4270295"/>
            <a:ext cx="1693092" cy="215444"/>
          </a:xfrm>
          <a:prstGeom prst="rect">
            <a:avLst/>
          </a:prstGeom>
          <a:noFill/>
        </p:spPr>
        <p:txBody>
          <a:bodyPr wrap="none" rtlCol="0">
            <a:spAutoFit/>
          </a:bodyPr>
          <a:lstStyle/>
          <a:p>
            <a:r>
              <a:rPr lang="de-DE" sz="800" dirty="0"/>
              <a:t>[Nussbaum et al., </a:t>
            </a:r>
            <a:r>
              <a:rPr lang="de-DE" sz="800" dirty="0" err="1"/>
              <a:t>under</a:t>
            </a:r>
            <a:r>
              <a:rPr lang="de-DE" sz="800" dirty="0"/>
              <a:t> review, </a:t>
            </a:r>
            <a:r>
              <a:rPr lang="de-DE" sz="800" i="1" dirty="0" err="1"/>
              <a:t>TiCS</a:t>
            </a:r>
            <a:r>
              <a:rPr lang="de-DE" sz="800" dirty="0"/>
              <a:t>]</a:t>
            </a:r>
          </a:p>
        </p:txBody>
      </p:sp>
    </p:spTree>
    <p:extLst>
      <p:ext uri="{BB962C8B-B14F-4D97-AF65-F5344CB8AC3E}">
        <p14:creationId xmlns:p14="http://schemas.microsoft.com/office/powerpoint/2010/main" val="1267005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5" grpId="0" animBg="1"/>
    </p:bldLst>
  </p:timing>
</p:sld>
</file>

<file path=ppt/theme/theme1.xml><?xml version="1.0" encoding="utf-8"?>
<a:theme xmlns:a="http://schemas.openxmlformats.org/drawingml/2006/main" name="Universität Jena Blau">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3747</Words>
  <Application>Microsoft Macintosh PowerPoint</Application>
  <PresentationFormat>Benutzerdefiniert</PresentationFormat>
  <Paragraphs>267</Paragraphs>
  <Slides>21</Slides>
  <Notes>21</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21</vt:i4>
      </vt:variant>
    </vt:vector>
  </HeadingPairs>
  <TitlesOfParts>
    <vt:vector size="28" baseType="lpstr">
      <vt:lpstr>Roboto Condensed</vt:lpstr>
      <vt:lpstr>Calibri</vt:lpstr>
      <vt:lpstr>Wingdings</vt:lpstr>
      <vt:lpstr>Palatino Linotype</vt:lpstr>
      <vt:lpstr>Symbol</vt:lpstr>
      <vt:lpstr>Arial</vt:lpstr>
      <vt:lpstr>Universität Jena Blau</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FSU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Liana Franke</dc:creator>
  <cp:lastModifiedBy>Stefan Schweinberger</cp:lastModifiedBy>
  <cp:revision>893</cp:revision>
  <cp:lastPrinted>2017-04-12T09:06:57Z</cp:lastPrinted>
  <dcterms:created xsi:type="dcterms:W3CDTF">2017-03-23T10:34:48Z</dcterms:created>
  <dcterms:modified xsi:type="dcterms:W3CDTF">2024-08-29T07:52:08Z</dcterms:modified>
</cp:coreProperties>
</file>

<file path=docProps/thumbnail.jpeg>
</file>